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78" r:id="rId2"/>
    <p:sldId id="359" r:id="rId3"/>
    <p:sldId id="358" r:id="rId4"/>
    <p:sldId id="363" r:id="rId5"/>
    <p:sldId id="379" r:id="rId6"/>
    <p:sldId id="380" r:id="rId7"/>
    <p:sldId id="383" r:id="rId8"/>
    <p:sldId id="370" r:id="rId9"/>
    <p:sldId id="385" r:id="rId10"/>
    <p:sldId id="400" r:id="rId11"/>
    <p:sldId id="401" r:id="rId12"/>
    <p:sldId id="387" r:id="rId13"/>
    <p:sldId id="386" r:id="rId14"/>
    <p:sldId id="395" r:id="rId15"/>
    <p:sldId id="388" r:id="rId16"/>
    <p:sldId id="389" r:id="rId17"/>
    <p:sldId id="397" r:id="rId18"/>
    <p:sldId id="391" r:id="rId19"/>
    <p:sldId id="360" r:id="rId20"/>
    <p:sldId id="402" r:id="rId21"/>
    <p:sldId id="372" r:id="rId22"/>
    <p:sldId id="403" r:id="rId23"/>
    <p:sldId id="377" r:id="rId24"/>
    <p:sldId id="37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245" autoAdjust="0"/>
  </p:normalViewPr>
  <p:slideViewPr>
    <p:cSldViewPr>
      <p:cViewPr>
        <p:scale>
          <a:sx n="88" d="100"/>
          <a:sy n="88" d="100"/>
        </p:scale>
        <p:origin x="-9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74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4383AB-AC39-4B1B-A74C-3DEDC82C05E4}" type="datetimeFigureOut">
              <a:rPr lang="en-US" smtClean="0"/>
              <a:pPr/>
              <a:t>11/26/2013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571DEBA-6556-48F4-BC61-19E5A495A4A2}" type="slidenum">
              <a:rPr lang="en-US" smtClean="0"/>
              <a:pPr/>
              <a:t>‹#›</a:t>
            </a:fld>
            <a:endParaRPr lang="en-US"/>
          </a:p>
        </p:txBody>
      </p:sp>
    </p:spTree>
    <p:extLst>
      <p:ext uri="{BB962C8B-B14F-4D97-AF65-F5344CB8AC3E}">
        <p14:creationId xmlns:p14="http://schemas.microsoft.com/office/powerpoint/2010/main" val="332702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restorevotingrights.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ecure3.convio.net/leader/site/Advocacy?cmd=display&amp;page=UserAction&amp;id=482"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1DEBA-6556-48F4-BC61-19E5A495A4A2}" type="slidenum">
              <a:rPr lang="en-US" smtClean="0"/>
              <a:pPr/>
              <a:t>1</a:t>
            </a:fld>
            <a:endParaRPr lang="en-US"/>
          </a:p>
        </p:txBody>
      </p:sp>
    </p:spTree>
    <p:extLst>
      <p:ext uri="{BB962C8B-B14F-4D97-AF65-F5344CB8AC3E}">
        <p14:creationId xmlns:p14="http://schemas.microsoft.com/office/powerpoint/2010/main" val="1308403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1DEBA-6556-48F4-BC61-19E5A495A4A2}" type="slidenum">
              <a:rPr lang="en-US" smtClean="0"/>
              <a:pPr/>
              <a:t>10</a:t>
            </a:fld>
            <a:endParaRPr lang="en-US"/>
          </a:p>
        </p:txBody>
      </p:sp>
    </p:spTree>
    <p:extLst>
      <p:ext uri="{BB962C8B-B14F-4D97-AF65-F5344CB8AC3E}">
        <p14:creationId xmlns:p14="http://schemas.microsoft.com/office/powerpoint/2010/main" val="929242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1DEBA-6556-48F4-BC61-19E5A495A4A2}" type="slidenum">
              <a:rPr lang="en-US" smtClean="0"/>
              <a:pPr/>
              <a:t>11</a:t>
            </a:fld>
            <a:endParaRPr lang="en-US"/>
          </a:p>
        </p:txBody>
      </p:sp>
    </p:spTree>
    <p:extLst>
      <p:ext uri="{BB962C8B-B14F-4D97-AF65-F5344CB8AC3E}">
        <p14:creationId xmlns:p14="http://schemas.microsoft.com/office/powerpoint/2010/main" val="929242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smtClean="0">
                <a:latin typeface="Times New Roman" panose="02020603050405020304" pitchFamily="18" charset="0"/>
                <a:cs typeface="Times New Roman" panose="02020603050405020304" pitchFamily="18" charset="0"/>
              </a:rPr>
              <a:t>Suggested</a:t>
            </a:r>
            <a:r>
              <a:rPr lang="en-US" i="1" u="sng" baseline="0" dirty="0" smtClean="0">
                <a:latin typeface="Times New Roman" panose="02020603050405020304" pitchFamily="18" charset="0"/>
                <a:cs typeface="Times New Roman" panose="02020603050405020304" pitchFamily="18" charset="0"/>
              </a:rPr>
              <a:t> points to share</a:t>
            </a:r>
            <a:r>
              <a:rPr lang="en-US" i="1" u="none" baseline="0" dirty="0" smtClean="0">
                <a:latin typeface="Times New Roman" panose="02020603050405020304" pitchFamily="18" charset="0"/>
                <a:cs typeface="Times New Roman" panose="02020603050405020304" pitchFamily="18" charset="0"/>
              </a:rPr>
              <a:t>: </a:t>
            </a:r>
            <a:r>
              <a:rPr lang="en-US" sz="1200" b="1" i="0" u="none" kern="1200" baseline="0" dirty="0" smtClean="0">
                <a:solidFill>
                  <a:schemeClr val="tx1"/>
                </a:solidFill>
                <a:effectLst/>
                <a:latin typeface="Times New Roman" panose="02020603050405020304" pitchFamily="18" charset="0"/>
                <a:cs typeface="Times New Roman" panose="02020603050405020304" pitchFamily="18" charset="0"/>
              </a:rPr>
              <a:t>North</a:t>
            </a:r>
            <a:r>
              <a:rPr lang="en-US" sz="1200" b="1" u="none" kern="1200" dirty="0" smtClean="0">
                <a:solidFill>
                  <a:schemeClr val="tx1"/>
                </a:solidFill>
                <a:effectLst/>
                <a:latin typeface="Times New Roman" panose="02020603050405020304" pitchFamily="18" charset="0"/>
                <a:cs typeface="Times New Roman" panose="02020603050405020304" pitchFamily="18" charset="0"/>
              </a:rPr>
              <a:t> Carolina </a:t>
            </a:r>
            <a:endParaRPr lang="en-US" sz="1200" u="none" kern="1200" dirty="0" smtClean="0">
              <a:solidFill>
                <a:schemeClr val="tx1"/>
              </a:solidFill>
              <a:effectLst/>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cs typeface="Times New Roman" panose="02020603050405020304" pitchFamily="18" charset="0"/>
              </a:rPr>
              <a:t> </a:t>
            </a:r>
            <a:endParaRPr lang="en-US" sz="1200" i="0" kern="1200" dirty="0" smtClean="0">
              <a:solidFill>
                <a:schemeClr val="tx1"/>
              </a:solidFill>
              <a:effectLst/>
              <a:latin typeface="Times New Roman" panose="02020603050405020304" pitchFamily="18" charset="0"/>
              <a:cs typeface="Times New Roman" panose="02020603050405020304" pitchFamily="18" charset="0"/>
            </a:endParaRPr>
          </a:p>
          <a:p>
            <a:pPr fontAlgn="base"/>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North Carolina's governor signed a new law requiring a state-approved photo ID to cast a vote in a polling place and shortening the period for early voting. </a:t>
            </a:r>
            <a:r>
              <a:rPr lang="en-US" sz="1200" b="1" i="0" kern="1200" dirty="0" smtClean="0">
                <a:solidFill>
                  <a:schemeClr val="tx1"/>
                </a:solidFill>
                <a:effectLst/>
                <a:latin typeface="Times New Roman" panose="02020603050405020304" pitchFamily="18" charset="0"/>
                <a:ea typeface="+mn-ea"/>
                <a:cs typeface="Times New Roman" panose="02020603050405020304" pitchFamily="18" charset="0"/>
              </a:rPr>
              <a:t>The move came just weeks after the U.S. Supreme Court invalidated a key provision of the Voting Rights Act of 1965</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1" i="0" kern="1200" dirty="0" smtClean="0">
                <a:solidFill>
                  <a:schemeClr val="tx1"/>
                </a:solidFill>
                <a:effectLst/>
                <a:latin typeface="Times New Roman" panose="02020603050405020304" pitchFamily="18" charset="0"/>
                <a:ea typeface="+mn-ea"/>
                <a:cs typeface="Times New Roman" panose="02020603050405020304" pitchFamily="18" charset="0"/>
              </a:rPr>
              <a:t>which had required large parts of the state to get federal approval before changing voting laws.</a:t>
            </a:r>
          </a:p>
          <a:p>
            <a:pPr fontAlgn="base"/>
            <a:endPar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fontAlgn="base"/>
            <a:r>
              <a:rPr lang="en-US" sz="1200" b="1" i="0" kern="1200" dirty="0" smtClean="0">
                <a:solidFill>
                  <a:schemeClr val="tx1"/>
                </a:solidFill>
                <a:effectLst/>
                <a:latin typeface="Times New Roman" panose="02020603050405020304" pitchFamily="18" charset="0"/>
                <a:ea typeface="+mn-ea"/>
                <a:cs typeface="Times New Roman" panose="02020603050405020304" pitchFamily="18" charset="0"/>
              </a:rPr>
              <a:t>Before the Shelby v. Holder decision, Section 5 of the Voting Rights Act was applied in North Carolina and used as an effective tool to combat discrimination in North</a:t>
            </a:r>
            <a:r>
              <a:rPr lang="en-US" sz="1200" b="1" i="0" kern="1200" baseline="0" dirty="0" smtClean="0">
                <a:solidFill>
                  <a:schemeClr val="tx1"/>
                </a:solidFill>
                <a:effectLst/>
                <a:latin typeface="Times New Roman" panose="02020603050405020304" pitchFamily="18" charset="0"/>
                <a:ea typeface="+mn-ea"/>
                <a:cs typeface="Times New Roman" panose="02020603050405020304" pitchFamily="18" charset="0"/>
              </a:rPr>
              <a:t> Carolina. </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For over 10 years, Section 5 was used to combat </a:t>
            </a:r>
            <a:r>
              <a:rPr lang="en-US" sz="1200" b="0" i="0" kern="1200" baseline="0" dirty="0" smtClean="0">
                <a:solidFill>
                  <a:schemeClr val="tx1"/>
                </a:solidFill>
                <a:effectLst/>
                <a:latin typeface="+mn-lt"/>
                <a:ea typeface="+mn-ea"/>
                <a:cs typeface="+mn-cs"/>
              </a:rPr>
              <a:t>challenges to </a:t>
            </a:r>
            <a:r>
              <a:rPr lang="en-US" sz="1200" b="0" i="0" kern="1200" dirty="0" smtClean="0">
                <a:solidFill>
                  <a:schemeClr val="tx1"/>
                </a:solidFill>
                <a:effectLst/>
                <a:latin typeface="+mn-lt"/>
                <a:ea typeface="+mn-ea"/>
                <a:cs typeface="+mn-cs"/>
              </a:rPr>
              <a:t>longer early-voting periods, same-day registration, and preregistration of 17-year-olds.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All of that vanished after</a:t>
            </a:r>
            <a:r>
              <a:rPr lang="en-US" sz="1200" b="0" i="0" kern="1200" baseline="0" dirty="0" smtClean="0">
                <a:solidFill>
                  <a:schemeClr val="tx1"/>
                </a:solidFill>
                <a:effectLst/>
                <a:latin typeface="+mn-lt"/>
                <a:ea typeface="+mn-ea"/>
                <a:cs typeface="+mn-cs"/>
              </a:rPr>
              <a:t> the Shelby v. Holder decision.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The</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North Carolina Voter ID law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reversed crucial reforms designed to help protect the rights of African-Americans, young people and the poor.</a:t>
            </a:r>
          </a:p>
          <a:p>
            <a:pPr fontAlgn="base"/>
            <a:endPar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571DEBA-6556-48F4-BC61-19E5A495A4A2}" type="slidenum">
              <a:rPr lang="en-US" smtClean="0"/>
              <a:pPr/>
              <a:t>12</a:t>
            </a:fld>
            <a:endParaRPr lang="en-US"/>
          </a:p>
        </p:txBody>
      </p:sp>
    </p:spTree>
    <p:extLst>
      <p:ext uri="{BB962C8B-B14F-4D97-AF65-F5344CB8AC3E}">
        <p14:creationId xmlns:p14="http://schemas.microsoft.com/office/powerpoint/2010/main" val="3949915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u="sng" dirty="0" smtClean="0">
                <a:latin typeface="Times New Roman" panose="02020603050405020304" pitchFamily="18" charset="0"/>
                <a:cs typeface="Times New Roman" panose="02020603050405020304" pitchFamily="18" charset="0"/>
              </a:rPr>
              <a:t>Suggested</a:t>
            </a:r>
            <a:r>
              <a:rPr lang="en-US" i="1" u="sng" baseline="0" dirty="0" smtClean="0">
                <a:latin typeface="Times New Roman" panose="02020603050405020304" pitchFamily="18" charset="0"/>
                <a:cs typeface="Times New Roman" panose="02020603050405020304" pitchFamily="18" charset="0"/>
              </a:rPr>
              <a:t> points to share</a:t>
            </a:r>
            <a:r>
              <a:rPr lang="en-US" i="1" u="none" baseline="0" dirty="0" smtClean="0">
                <a:latin typeface="Times New Roman" panose="02020603050405020304" pitchFamily="18" charset="0"/>
                <a:cs typeface="Times New Roman" panose="02020603050405020304" pitchFamily="18" charset="0"/>
              </a:rPr>
              <a:t>: </a:t>
            </a:r>
            <a:r>
              <a:rPr lang="en-US" sz="1200" b="1" u="none" kern="1200" dirty="0" smtClean="0">
                <a:solidFill>
                  <a:schemeClr val="tx1"/>
                </a:solidFill>
                <a:effectLst/>
                <a:latin typeface="Times New Roman" panose="02020603050405020304" pitchFamily="18" charset="0"/>
                <a:cs typeface="Times New Roman" panose="02020603050405020304" pitchFamily="18" charset="0"/>
              </a:rPr>
              <a:t>Texas (Voter ID)</a:t>
            </a:r>
            <a:endParaRPr lang="en-US" sz="1200" u="none" kern="1200" dirty="0" smtClean="0">
              <a:solidFill>
                <a:schemeClr val="tx1"/>
              </a:solidFill>
              <a:effectLst/>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In 2012, Section 5 of the Voting Rights</a:t>
            </a:r>
            <a:r>
              <a:rPr lang="en-US" sz="1200" b="1" i="0" kern="1200" baseline="0" dirty="0" smtClean="0">
                <a:solidFill>
                  <a:schemeClr val="tx1"/>
                </a:solidFill>
                <a:effectLst/>
                <a:latin typeface="+mn-lt"/>
                <a:ea typeface="+mn-ea"/>
                <a:cs typeface="+mn-cs"/>
              </a:rPr>
              <a:t> Act was used to strike </a:t>
            </a:r>
            <a:r>
              <a:rPr lang="en-US" sz="1200" b="1" i="0" kern="1200" dirty="0" smtClean="0">
                <a:solidFill>
                  <a:schemeClr val="tx1"/>
                </a:solidFill>
                <a:effectLst/>
                <a:latin typeface="+mn-lt"/>
                <a:ea typeface="+mn-ea"/>
                <a:cs typeface="+mn-cs"/>
              </a:rPr>
              <a:t>down Texas' ID law, ruling it would potentially disenfranchise hundreds of thousands of minority voters. </a:t>
            </a:r>
            <a:r>
              <a:rPr lang="en-US" sz="1200" b="0" i="0" kern="1200" dirty="0" smtClean="0">
                <a:solidFill>
                  <a:schemeClr val="tx1"/>
                </a:solidFill>
                <a:effectLst/>
                <a:latin typeface="+mn-lt"/>
                <a:ea typeface="+mn-ea"/>
                <a:cs typeface="+mn-cs"/>
              </a:rPr>
              <a:t>But that federal decision was </a:t>
            </a:r>
            <a:r>
              <a:rPr lang="en-US" sz="1200" b="1" i="0" u="sng" kern="1200" dirty="0" smtClean="0">
                <a:solidFill>
                  <a:schemeClr val="tx1"/>
                </a:solidFill>
                <a:effectLst/>
                <a:latin typeface="+mn-lt"/>
                <a:ea typeface="+mn-ea"/>
                <a:cs typeface="+mn-cs"/>
              </a:rPr>
              <a:t>invalidated</a:t>
            </a:r>
            <a:r>
              <a:rPr lang="en-US" sz="1200" b="0" i="0" kern="1200" dirty="0" smtClean="0">
                <a:solidFill>
                  <a:schemeClr val="tx1"/>
                </a:solidFill>
                <a:effectLst/>
                <a:latin typeface="+mn-lt"/>
                <a:ea typeface="+mn-ea"/>
                <a:cs typeface="+mn-cs"/>
              </a:rPr>
              <a:t> when the Supreme Court ruled part of the Voting Rights Act unconstitutional. </a:t>
            </a:r>
            <a:endParaRPr lang="en-US" sz="1200" b="0" kern="1200" dirty="0" smtClean="0">
              <a:solidFill>
                <a:schemeClr val="tx1"/>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When</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Texas Voter ID</a:t>
            </a:r>
            <a:r>
              <a:rPr lang="en-US" baseline="0" dirty="0" smtClean="0">
                <a:latin typeface="Times New Roman" panose="02020603050405020304" pitchFamily="18" charset="0"/>
                <a:cs typeface="Times New Roman" panose="02020603050405020304" pitchFamily="18" charset="0"/>
              </a:rPr>
              <a:t> law passed, </a:t>
            </a:r>
            <a:r>
              <a:rPr lang="en-US" dirty="0" smtClean="0">
                <a:latin typeface="Times New Roman" panose="02020603050405020304" pitchFamily="18" charset="0"/>
                <a:cs typeface="Times New Roman" panose="02020603050405020304" pitchFamily="18" charset="0"/>
              </a:rPr>
              <a:t>795,000 Texans were registered to vote but did not have a state driver’s license or state-issued ID.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The Texas law allowed people to use a concealed handgun license as a valid form of identification to vote, but did not allow citizens to use a college ID or state employee ID.  </a:t>
            </a:r>
            <a:r>
              <a:rPr lang="en-US" dirty="0" smtClean="0">
                <a:latin typeface="Times New Roman" panose="02020603050405020304" pitchFamily="18" charset="0"/>
                <a:cs typeface="Times New Roman" panose="02020603050405020304" pitchFamily="18" charset="0"/>
              </a:rPr>
              <a:t>For example, Victoria Rose Rodriguez, a college student in San Antonio, could have been denied the right to vote because, while she had a student ID, her mother could not afford to put her on her car insurance so she did not have a driver’s license. </a:t>
            </a:r>
          </a:p>
          <a:p>
            <a:endParaRPr lang="en-US" sz="1200" kern="1200" dirty="0" smtClean="0">
              <a:solidFill>
                <a:schemeClr val="tx1"/>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Section 5 of the Voting Rights Act – the most effective protection voters had against racial discrimination - was used as an effective tool to combat discrimination and protected the right to vote for African-Americans and Latino voters in Texas. </a:t>
            </a:r>
          </a:p>
          <a:p>
            <a:endParaRPr lang="en-US" sz="1200" kern="1200" dirty="0" smtClean="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571DEBA-6556-48F4-BC61-19E5A495A4A2}" type="slidenum">
              <a:rPr lang="en-US" smtClean="0"/>
              <a:pPr/>
              <a:t>13</a:t>
            </a:fld>
            <a:endParaRPr lang="en-US"/>
          </a:p>
        </p:txBody>
      </p:sp>
    </p:spTree>
    <p:extLst>
      <p:ext uri="{BB962C8B-B14F-4D97-AF65-F5344CB8AC3E}">
        <p14:creationId xmlns:p14="http://schemas.microsoft.com/office/powerpoint/2010/main" val="1554914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smtClean="0">
                <a:latin typeface="Times New Roman" panose="02020603050405020304" pitchFamily="18" charset="0"/>
                <a:cs typeface="Times New Roman" panose="02020603050405020304" pitchFamily="18" charset="0"/>
              </a:rPr>
              <a:t>Suggested</a:t>
            </a:r>
            <a:r>
              <a:rPr lang="en-US" i="1" u="sng" baseline="0" dirty="0" smtClean="0">
                <a:latin typeface="Times New Roman" panose="02020603050405020304" pitchFamily="18" charset="0"/>
                <a:cs typeface="Times New Roman" panose="02020603050405020304" pitchFamily="18" charset="0"/>
              </a:rPr>
              <a:t> points to share</a:t>
            </a:r>
            <a:r>
              <a:rPr lang="en-US" i="1" u="none" baseline="0" dirty="0" smtClean="0">
                <a:latin typeface="Times New Roman" panose="02020603050405020304" pitchFamily="18" charset="0"/>
                <a:cs typeface="Times New Roman" panose="02020603050405020304" pitchFamily="18" charset="0"/>
              </a:rPr>
              <a:t>: </a:t>
            </a:r>
            <a:r>
              <a:rPr lang="en-US" sz="1200" b="1" u="sng" kern="1200" dirty="0" smtClean="0">
                <a:solidFill>
                  <a:schemeClr val="tx1"/>
                </a:solidFill>
                <a:effectLst/>
                <a:latin typeface="Times New Roman" panose="02020603050405020304" pitchFamily="18" charset="0"/>
                <a:cs typeface="Times New Roman" panose="02020603050405020304" pitchFamily="18" charset="0"/>
              </a:rPr>
              <a:t>Texas (Redistricting)</a:t>
            </a:r>
            <a:endParaRPr lang="en-US" sz="1200" kern="1200" dirty="0" smtClean="0">
              <a:solidFill>
                <a:schemeClr val="tx1"/>
              </a:solidFill>
              <a:effectLst/>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cs typeface="Times New Roman" panose="02020603050405020304" pitchFamily="18" charset="0"/>
              </a:rPr>
              <a:t> </a:t>
            </a:r>
          </a:p>
          <a:p>
            <a:r>
              <a:rPr lang="en-US" sz="1200" kern="1200" dirty="0" smtClean="0">
                <a:solidFill>
                  <a:schemeClr val="tx1"/>
                </a:solidFill>
                <a:effectLst/>
                <a:latin typeface="Times New Roman" panose="02020603050405020304" pitchFamily="18" charset="0"/>
                <a:cs typeface="Times New Roman" panose="02020603050405020304" pitchFamily="18" charset="0"/>
              </a:rPr>
              <a:t>During the 2011 redistricting, Texas lawmakers attempted to draw political boundaries that discriminated against African-American and Latino voters.</a:t>
            </a:r>
          </a:p>
          <a:p>
            <a:r>
              <a:rPr lang="en-US" sz="1200" kern="1200" dirty="0" smtClean="0">
                <a:solidFill>
                  <a:schemeClr val="tx1"/>
                </a:solidFill>
                <a:effectLst/>
                <a:latin typeface="Times New Roman" panose="02020603050405020304" pitchFamily="18" charset="0"/>
                <a:cs typeface="Times New Roman" panose="02020603050405020304" pitchFamily="18" charset="0"/>
              </a:rPr>
              <a:t> </a:t>
            </a:r>
          </a:p>
          <a:p>
            <a:r>
              <a:rPr lang="en-US" sz="1200" kern="1200" dirty="0" smtClean="0">
                <a:solidFill>
                  <a:schemeClr val="tx1"/>
                </a:solidFill>
                <a:effectLst/>
                <a:latin typeface="Times New Roman" panose="02020603050405020304" pitchFamily="18" charset="0"/>
                <a:cs typeface="Times New Roman" panose="02020603050405020304" pitchFamily="18" charset="0"/>
              </a:rPr>
              <a:t>In the past decade, Texas’ population grew by 4.2 million – 89 percent of that growth was minority and 65 percent of that growth was Hispanic.  As a result of that overall population growth, Texas gained four new congressional districts.  Yet in the 2011 redistricting, not one of the new districts created the ability for the Hispanic or African- American community to elect their candidate of choice.  </a:t>
            </a:r>
          </a:p>
          <a:p>
            <a:r>
              <a:rPr lang="en-US" sz="1200" kern="1200" dirty="0" smtClean="0">
                <a:solidFill>
                  <a:schemeClr val="tx1"/>
                </a:solidFill>
                <a:effectLst/>
                <a:latin typeface="Times New Roman" panose="02020603050405020304" pitchFamily="18" charset="0"/>
                <a:cs typeface="Times New Roman" panose="02020603050405020304" pitchFamily="18" charset="0"/>
              </a:rPr>
              <a:t> </a:t>
            </a:r>
          </a:p>
          <a:p>
            <a:r>
              <a:rPr lang="en-US" sz="1200" kern="1200" dirty="0" smtClean="0">
                <a:solidFill>
                  <a:schemeClr val="tx1"/>
                </a:solidFill>
                <a:effectLst/>
                <a:latin typeface="Times New Roman" panose="02020603050405020304" pitchFamily="18" charset="0"/>
                <a:cs typeface="Times New Roman" panose="02020603050405020304" pitchFamily="18" charset="0"/>
              </a:rPr>
              <a:t>The federal district court found undisputed evidence that the maps were enacted with the intent to racially discriminate against African-American and Latino voters.  </a:t>
            </a:r>
          </a:p>
          <a:p>
            <a:r>
              <a:rPr lang="en-US" sz="1200" kern="1200" dirty="0" smtClean="0">
                <a:solidFill>
                  <a:schemeClr val="tx1"/>
                </a:solidFill>
                <a:effectLst/>
                <a:latin typeface="Times New Roman" panose="02020603050405020304" pitchFamily="18" charset="0"/>
                <a:cs typeface="Times New Roman" panose="02020603050405020304" pitchFamily="18" charset="0"/>
              </a:rPr>
              <a:t> </a:t>
            </a:r>
          </a:p>
          <a:p>
            <a:pPr lvl="0"/>
            <a:r>
              <a:rPr lang="en-US" sz="1200" b="1" kern="1200" dirty="0" smtClean="0">
                <a:solidFill>
                  <a:schemeClr val="tx1"/>
                </a:solidFill>
                <a:effectLst/>
                <a:latin typeface="Times New Roman" panose="02020603050405020304" pitchFamily="18" charset="0"/>
                <a:cs typeface="Times New Roman" panose="02020603050405020304" pitchFamily="18" charset="0"/>
              </a:rPr>
              <a:t>Between January 1, 2012 and the Court’s </a:t>
            </a:r>
            <a:r>
              <a:rPr lang="en-US" sz="1200" b="1" i="1" kern="1200" dirty="0" smtClean="0">
                <a:solidFill>
                  <a:schemeClr val="tx1"/>
                </a:solidFill>
                <a:effectLst/>
                <a:latin typeface="Times New Roman" panose="02020603050405020304" pitchFamily="18" charset="0"/>
                <a:cs typeface="Times New Roman" panose="02020603050405020304" pitchFamily="18" charset="0"/>
              </a:rPr>
              <a:t>Shelby</a:t>
            </a:r>
            <a:r>
              <a:rPr lang="en-US" sz="1200" b="1" kern="1200" dirty="0" smtClean="0">
                <a:solidFill>
                  <a:schemeClr val="tx1"/>
                </a:solidFill>
                <a:effectLst/>
                <a:latin typeface="Times New Roman" panose="02020603050405020304" pitchFamily="18" charset="0"/>
                <a:cs typeface="Times New Roman" panose="02020603050405020304" pitchFamily="18" charset="0"/>
              </a:rPr>
              <a:t> decision, Section 5 of the Voting Rights Act,</a:t>
            </a:r>
            <a:r>
              <a:rPr lang="en-US" sz="1200" b="1" kern="1200" baseline="0" dirty="0" smtClean="0">
                <a:solidFill>
                  <a:schemeClr val="tx1"/>
                </a:solidFill>
                <a:effectLst/>
                <a:latin typeface="Times New Roman" panose="02020603050405020304" pitchFamily="18" charset="0"/>
                <a:cs typeface="Times New Roman" panose="02020603050405020304" pitchFamily="18" charset="0"/>
              </a:rPr>
              <a:t> </a:t>
            </a:r>
            <a:r>
              <a:rPr lang="en-US" sz="1200" b="1" kern="1200" dirty="0" smtClean="0">
                <a:solidFill>
                  <a:schemeClr val="tx1"/>
                </a:solidFill>
                <a:effectLst/>
                <a:latin typeface="Times New Roman" panose="02020603050405020304" pitchFamily="18" charset="0"/>
                <a:cs typeface="Times New Roman" panose="02020603050405020304" pitchFamily="18" charset="0"/>
              </a:rPr>
              <a:t>blocked discriminatory redistricting proposals in Texas</a:t>
            </a:r>
            <a:r>
              <a:rPr lang="en-US" sz="1200" b="1" kern="1200" baseline="0" dirty="0" smtClean="0">
                <a:solidFill>
                  <a:schemeClr val="tx1"/>
                </a:solidFill>
                <a:effectLst/>
                <a:latin typeface="Times New Roman" panose="02020603050405020304" pitchFamily="18" charset="0"/>
                <a:cs typeface="Times New Roman" panose="02020603050405020304" pitchFamily="18" charset="0"/>
              </a:rPr>
              <a:t> and were not allowed to be used in the 2012 election cycle. </a:t>
            </a:r>
            <a:endParaRPr lang="en-US" sz="1200" b="1" kern="1200" dirty="0" smtClean="0">
              <a:solidFill>
                <a:schemeClr val="tx1"/>
              </a:solidFill>
              <a:effectLst/>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cs typeface="Times New Roman" panose="02020603050405020304" pitchFamily="18" charset="0"/>
              </a:rPr>
              <a:t> </a:t>
            </a:r>
          </a:p>
          <a:p>
            <a:r>
              <a:rPr lang="en-US" sz="1200" kern="1200" dirty="0" smtClean="0">
                <a:solidFill>
                  <a:schemeClr val="tx1"/>
                </a:solidFill>
                <a:effectLst/>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571DEBA-6556-48F4-BC61-19E5A495A4A2}" type="slidenum">
              <a:rPr lang="en-US" smtClean="0"/>
              <a:pPr/>
              <a:t>14</a:t>
            </a:fld>
            <a:endParaRPr lang="en-US"/>
          </a:p>
        </p:txBody>
      </p:sp>
    </p:spTree>
    <p:extLst>
      <p:ext uri="{BB962C8B-B14F-4D97-AF65-F5344CB8AC3E}">
        <p14:creationId xmlns:p14="http://schemas.microsoft.com/office/powerpoint/2010/main" val="155491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i="1" u="sng" dirty="0" smtClean="0">
                <a:latin typeface="Times New Roman" panose="02020603050405020304" pitchFamily="18" charset="0"/>
                <a:cs typeface="Times New Roman" panose="02020603050405020304" pitchFamily="18" charset="0"/>
              </a:rPr>
              <a:t>Suggested</a:t>
            </a:r>
            <a:r>
              <a:rPr lang="en-US" i="1" u="sng" baseline="0" dirty="0" smtClean="0">
                <a:latin typeface="Times New Roman" panose="02020603050405020304" pitchFamily="18" charset="0"/>
                <a:cs typeface="Times New Roman" panose="02020603050405020304" pitchFamily="18" charset="0"/>
              </a:rPr>
              <a:t> points to share</a:t>
            </a:r>
            <a:r>
              <a:rPr lang="en-US" i="1" u="none" baseline="0" dirty="0" smtClean="0">
                <a:latin typeface="Times New Roman" panose="02020603050405020304" pitchFamily="18" charset="0"/>
                <a:cs typeface="Times New Roman" panose="02020603050405020304" pitchFamily="18" charset="0"/>
              </a:rPr>
              <a:t>: </a:t>
            </a:r>
            <a:r>
              <a:rPr lang="en-US" sz="1200" b="1" kern="1200" dirty="0" smtClean="0">
                <a:solidFill>
                  <a:schemeClr val="tx1"/>
                </a:solidFill>
                <a:effectLst/>
                <a:latin typeface="Times New Roman" panose="02020603050405020304" pitchFamily="18" charset="0"/>
                <a:cs typeface="Times New Roman" panose="02020603050405020304" pitchFamily="18" charset="0"/>
              </a:rPr>
              <a:t>Natchez, Mississippi</a:t>
            </a:r>
            <a:endParaRPr lang="en-US" sz="1200" kern="1200" dirty="0" smtClean="0">
              <a:solidFill>
                <a:schemeClr val="tx1"/>
              </a:solidFill>
              <a:effectLst/>
              <a:latin typeface="Times New Roman" panose="02020603050405020304" pitchFamily="18" charset="0"/>
              <a:cs typeface="Times New Roman" panose="02020603050405020304" pitchFamily="18" charset="0"/>
            </a:endParaRPr>
          </a:p>
          <a:p>
            <a:r>
              <a:rPr lang="en-US" sz="1200" b="1" kern="1200" dirty="0" smtClean="0">
                <a:solidFill>
                  <a:schemeClr val="tx1"/>
                </a:solidFill>
                <a:effectLst/>
                <a:latin typeface="Times New Roman" panose="02020603050405020304" pitchFamily="18" charset="0"/>
                <a:cs typeface="Times New Roman" panose="02020603050405020304" pitchFamily="18" charset="0"/>
              </a:rPr>
              <a:t> </a:t>
            </a:r>
            <a:endParaRPr lang="en-US" sz="1200" kern="1200" dirty="0" smtClean="0">
              <a:solidFill>
                <a:schemeClr val="tx1"/>
              </a:solidFill>
              <a:effectLst/>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cs typeface="Times New Roman" panose="02020603050405020304" pitchFamily="18" charset="0"/>
              </a:rPr>
              <a:t>In 2011, the city of Natchez, Mississippi, proposed a redistricting plan that reduced the percentage of African-American voters in one ward (Ward 5) by 6 percent and placed these voters into the three wards that were already majority African-American. This change decreased the Black voting-age population in the impacted ward from almost 53 percent to under 47 percent, thus eliminating the ability of Blacks in that ward to elect their preferred candidate. </a:t>
            </a:r>
          </a:p>
          <a:p>
            <a:r>
              <a:rPr lang="en-US" sz="1200" kern="1200" dirty="0" smtClean="0">
                <a:solidFill>
                  <a:schemeClr val="tx1"/>
                </a:solidFill>
                <a:effectLst/>
                <a:latin typeface="Times New Roman" panose="02020603050405020304" pitchFamily="18" charset="0"/>
                <a:cs typeface="Times New Roman" panose="02020603050405020304" pitchFamily="18" charset="0"/>
              </a:rPr>
              <a:t> </a:t>
            </a:r>
          </a:p>
          <a:p>
            <a:r>
              <a:rPr lang="en-US" sz="1200" kern="1200" dirty="0" smtClean="0">
                <a:solidFill>
                  <a:schemeClr val="tx1"/>
                </a:solidFill>
                <a:effectLst/>
                <a:latin typeface="Times New Roman" panose="02020603050405020304" pitchFamily="18" charset="0"/>
                <a:cs typeface="Times New Roman" panose="02020603050405020304" pitchFamily="18" charset="0"/>
              </a:rPr>
              <a:t>54 percent of the voting-age population in Natchez is African-American, and the city is governed by a six-member council of aldermen. Opponents said the proposed plan did not account for population shifts reflected in the 2010 Census.</a:t>
            </a:r>
          </a:p>
          <a:p>
            <a:r>
              <a:rPr lang="en-US" sz="1200" kern="1200" dirty="0" smtClean="0">
                <a:solidFill>
                  <a:schemeClr val="tx1"/>
                </a:solidFill>
                <a:effectLst/>
                <a:latin typeface="Times New Roman" panose="02020603050405020304" pitchFamily="18" charset="0"/>
                <a:cs typeface="Times New Roman" panose="02020603050405020304" pitchFamily="18" charset="0"/>
              </a:rPr>
              <a:t> </a:t>
            </a:r>
          </a:p>
          <a:p>
            <a:r>
              <a:rPr lang="en-US" sz="1200" kern="1200" dirty="0" smtClean="0">
                <a:solidFill>
                  <a:schemeClr val="tx1"/>
                </a:solidFill>
                <a:effectLst/>
                <a:latin typeface="Times New Roman" panose="02020603050405020304" pitchFamily="18" charset="0"/>
                <a:cs typeface="Times New Roman" panose="02020603050405020304" pitchFamily="18" charset="0"/>
              </a:rPr>
              <a:t>Natchez has a legacy of drawing ward lines to limit African-American voting strength, including another Section 5 objection in 1984. Since 1990, African Americans in Ward 5 have comprised a significant majority of the city’s population, yet the city has continually taken steps to attempt to reduce the Black population share in Ward 5. </a:t>
            </a:r>
          </a:p>
          <a:p>
            <a:r>
              <a:rPr lang="en-US" sz="1200" kern="1200" dirty="0" smtClean="0">
                <a:solidFill>
                  <a:schemeClr val="tx1"/>
                </a:solidFill>
                <a:effectLst/>
                <a:latin typeface="Times New Roman" panose="02020603050405020304" pitchFamily="18" charset="0"/>
                <a:cs typeface="Times New Roman" panose="02020603050405020304" pitchFamily="18" charset="0"/>
              </a:rPr>
              <a:t> </a:t>
            </a:r>
          </a:p>
          <a:p>
            <a:r>
              <a:rPr lang="en-US" sz="1200" kern="1200" dirty="0" smtClean="0">
                <a:solidFill>
                  <a:schemeClr val="tx1"/>
                </a:solidFill>
                <a:effectLst/>
                <a:latin typeface="Times New Roman" panose="02020603050405020304" pitchFamily="18" charset="0"/>
                <a:cs typeface="Times New Roman" panose="02020603050405020304" pitchFamily="18" charset="0"/>
              </a:rPr>
              <a:t>During the redistricting process, the city’s redistricting consultant argued that the move of African-American voters out of Ward 5 was necessary to shore up African-American populations in the other wards in order to protect their ability to elect candidates of choice– even though the other wards had significant African-American populations, including one ward with a 97.5 percent African-American voting age population. </a:t>
            </a:r>
          </a:p>
          <a:p>
            <a:r>
              <a:rPr lang="en-US" sz="1200" kern="1200" dirty="0" smtClean="0">
                <a:solidFill>
                  <a:schemeClr val="tx1"/>
                </a:solidFill>
                <a:effectLst/>
                <a:latin typeface="Times New Roman" panose="02020603050405020304" pitchFamily="18" charset="0"/>
                <a:cs typeface="Times New Roman" panose="02020603050405020304" pitchFamily="18" charset="0"/>
              </a:rPr>
              <a:t> </a:t>
            </a:r>
          </a:p>
          <a:p>
            <a:r>
              <a:rPr lang="en-US" sz="1200" b="1" kern="1200" dirty="0" smtClean="0">
                <a:solidFill>
                  <a:schemeClr val="tx1"/>
                </a:solidFill>
                <a:effectLst/>
                <a:latin typeface="Times New Roman" panose="02020603050405020304" pitchFamily="18" charset="0"/>
                <a:cs typeface="Times New Roman" panose="02020603050405020304" pitchFamily="18" charset="0"/>
              </a:rPr>
              <a:t>Under Section 5 of the Voting Rights Act, the Justice Department concluded that the city’s efforts to reduce the African-American population in Ward 5 were done </a:t>
            </a:r>
            <a:r>
              <a:rPr lang="en-US" sz="1200" b="1" u="sng" kern="1200" dirty="0" smtClean="0">
                <a:solidFill>
                  <a:schemeClr val="tx1"/>
                </a:solidFill>
                <a:effectLst/>
                <a:latin typeface="Times New Roman" panose="02020603050405020304" pitchFamily="18" charset="0"/>
                <a:cs typeface="Times New Roman" panose="02020603050405020304" pitchFamily="18" charset="0"/>
              </a:rPr>
              <a:t>with a discriminatory purpose</a:t>
            </a:r>
            <a:r>
              <a:rPr lang="en-US" sz="1200" b="1" kern="1200" dirty="0" smtClean="0">
                <a:solidFill>
                  <a:schemeClr val="tx1"/>
                </a:solidFill>
                <a:effectLst/>
                <a:latin typeface="Times New Roman" panose="02020603050405020304" pitchFamily="18" charset="0"/>
                <a:cs typeface="Times New Roman" panose="02020603050405020304" pitchFamily="18" charset="0"/>
              </a:rPr>
              <a:t>. </a:t>
            </a:r>
            <a:r>
              <a:rPr lang="en-US" sz="1200" kern="1200" dirty="0" smtClean="0">
                <a:solidFill>
                  <a:schemeClr val="tx1"/>
                </a:solidFill>
                <a:effectLst/>
                <a:latin typeface="Times New Roman" panose="02020603050405020304" pitchFamily="18" charset="0"/>
                <a:cs typeface="Times New Roman" panose="02020603050405020304" pitchFamily="18" charset="0"/>
              </a:rPr>
              <a:t>In its letter of objection, DOJ said it appeared that “the city has intentionally and unnecessarily reduced the Black [voting-age population] in Ward 5 under circumstances that suggest the black population in Ward 5 would otherwise have been on the verge of exercising an ability to elect their candidates of choice.”</a:t>
            </a:r>
            <a:r>
              <a:rPr lang="en-US" sz="1200" kern="1200" baseline="0" dirty="0" smtClean="0">
                <a:solidFill>
                  <a:schemeClr val="tx1"/>
                </a:solidFill>
                <a:effectLst/>
                <a:latin typeface="Times New Roman" panose="02020603050405020304" pitchFamily="18" charset="0"/>
                <a:cs typeface="Times New Roman" panose="02020603050405020304" pitchFamily="18" charset="0"/>
              </a:rPr>
              <a:t> </a:t>
            </a:r>
          </a:p>
          <a:p>
            <a:endParaRPr lang="en-US" sz="1200" b="1" i="0" kern="1200" baseline="0" dirty="0" smtClean="0">
              <a:solidFill>
                <a:schemeClr val="tx1"/>
              </a:solidFill>
              <a:effectLst/>
              <a:latin typeface="Times New Roman" panose="02020603050405020304" pitchFamily="18" charset="0"/>
              <a:cs typeface="Times New Roman" panose="02020603050405020304" pitchFamily="18" charset="0"/>
            </a:endParaRPr>
          </a:p>
          <a:p>
            <a:r>
              <a:rPr lang="en-US" sz="1200" b="1" i="0" kern="1200" dirty="0" smtClean="0">
                <a:solidFill>
                  <a:schemeClr val="tx1"/>
                </a:solidFill>
                <a:effectLst/>
                <a:latin typeface="Times New Roman" panose="02020603050405020304" pitchFamily="18" charset="0"/>
                <a:cs typeface="Times New Roman" panose="02020603050405020304" pitchFamily="18" charset="0"/>
              </a:rPr>
              <a:t>The redistricting proposal</a:t>
            </a:r>
            <a:r>
              <a:rPr lang="en-US" sz="1200" b="1" i="0" kern="1200" baseline="0" dirty="0" smtClean="0">
                <a:solidFill>
                  <a:schemeClr val="tx1"/>
                </a:solidFill>
                <a:effectLst/>
                <a:latin typeface="Times New Roman" panose="02020603050405020304" pitchFamily="18" charset="0"/>
                <a:cs typeface="Times New Roman" panose="02020603050405020304" pitchFamily="18" charset="0"/>
              </a:rPr>
              <a:t> in Natchez, Mississippi is another example of how </a:t>
            </a:r>
            <a:r>
              <a:rPr lang="en-US" sz="1200" b="1" i="0" kern="1200" dirty="0" smtClean="0">
                <a:solidFill>
                  <a:schemeClr val="tx1"/>
                </a:solidFill>
                <a:effectLst/>
                <a:latin typeface="Times New Roman" panose="02020603050405020304" pitchFamily="18" charset="0"/>
                <a:cs typeface="Times New Roman" panose="02020603050405020304" pitchFamily="18" charset="0"/>
              </a:rPr>
              <a:t>Section 5 of the Voting Rights Act was</a:t>
            </a:r>
            <a:r>
              <a:rPr lang="en-US" sz="1200" b="1" i="0" kern="1200" baseline="0" dirty="0" smtClean="0">
                <a:solidFill>
                  <a:schemeClr val="tx1"/>
                </a:solidFill>
                <a:effectLst/>
                <a:latin typeface="Times New Roman" panose="02020603050405020304" pitchFamily="18" charset="0"/>
                <a:cs typeface="Times New Roman" panose="02020603050405020304" pitchFamily="18" charset="0"/>
              </a:rPr>
              <a:t> used as</a:t>
            </a:r>
            <a:r>
              <a:rPr lang="en-US" sz="1200" b="1" i="0" kern="1200" dirty="0" smtClean="0">
                <a:solidFill>
                  <a:schemeClr val="tx1"/>
                </a:solidFill>
                <a:effectLst/>
                <a:latin typeface="Times New Roman" panose="02020603050405020304" pitchFamily="18" charset="0"/>
                <a:cs typeface="Times New Roman" panose="02020603050405020304" pitchFamily="18" charset="0"/>
              </a:rPr>
              <a:t> an effective tool for combatting discrimination.</a:t>
            </a:r>
            <a:endParaRPr lang="en-US" b="1"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571DEBA-6556-48F4-BC61-19E5A495A4A2}" type="slidenum">
              <a:rPr lang="en-US" smtClean="0"/>
              <a:pPr/>
              <a:t>15</a:t>
            </a:fld>
            <a:endParaRPr lang="en-US"/>
          </a:p>
        </p:txBody>
      </p:sp>
    </p:spTree>
    <p:extLst>
      <p:ext uri="{BB962C8B-B14F-4D97-AF65-F5344CB8AC3E}">
        <p14:creationId xmlns:p14="http://schemas.microsoft.com/office/powerpoint/2010/main" val="948386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1DEBA-6556-48F4-BC61-19E5A495A4A2}" type="slidenum">
              <a:rPr lang="en-US" smtClean="0"/>
              <a:pPr/>
              <a:t>16</a:t>
            </a:fld>
            <a:endParaRPr lang="en-US"/>
          </a:p>
        </p:txBody>
      </p:sp>
    </p:spTree>
    <p:extLst>
      <p:ext uri="{BB962C8B-B14F-4D97-AF65-F5344CB8AC3E}">
        <p14:creationId xmlns:p14="http://schemas.microsoft.com/office/powerpoint/2010/main" val="2340067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1DEBA-6556-48F4-BC61-19E5A495A4A2}" type="slidenum">
              <a:rPr lang="en-US" smtClean="0"/>
              <a:pPr/>
              <a:t>17</a:t>
            </a:fld>
            <a:endParaRPr lang="en-US"/>
          </a:p>
        </p:txBody>
      </p:sp>
    </p:spTree>
    <p:extLst>
      <p:ext uri="{BB962C8B-B14F-4D97-AF65-F5344CB8AC3E}">
        <p14:creationId xmlns:p14="http://schemas.microsoft.com/office/powerpoint/2010/main" val="2120516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1DEBA-6556-48F4-BC61-19E5A495A4A2}" type="slidenum">
              <a:rPr lang="en-US" smtClean="0"/>
              <a:pPr/>
              <a:t>18</a:t>
            </a:fld>
            <a:endParaRPr lang="en-US"/>
          </a:p>
        </p:txBody>
      </p:sp>
    </p:spTree>
    <p:extLst>
      <p:ext uri="{BB962C8B-B14F-4D97-AF65-F5344CB8AC3E}">
        <p14:creationId xmlns:p14="http://schemas.microsoft.com/office/powerpoint/2010/main" val="1750424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smtClean="0">
                <a:latin typeface="Times New Roman" panose="02020603050405020304" pitchFamily="18" charset="0"/>
                <a:cs typeface="Times New Roman" panose="02020603050405020304" pitchFamily="18" charset="0"/>
              </a:rPr>
              <a:t>Suggested</a:t>
            </a:r>
            <a:r>
              <a:rPr lang="en-US" i="1" u="sng" baseline="0" dirty="0" smtClean="0">
                <a:latin typeface="Times New Roman" panose="02020603050405020304" pitchFamily="18" charset="0"/>
                <a:cs typeface="Times New Roman" panose="02020603050405020304" pitchFamily="18" charset="0"/>
              </a:rPr>
              <a:t> points to share</a:t>
            </a:r>
            <a:r>
              <a:rPr lang="en-US" i="1" u="sng" dirty="0" smtClean="0">
                <a:latin typeface="Times New Roman" panose="02020603050405020304" pitchFamily="18" charset="0"/>
                <a:cs typeface="Times New Roman" panose="02020603050405020304" pitchFamily="18" charset="0"/>
              </a:rPr>
              <a:t>:</a:t>
            </a:r>
            <a:r>
              <a:rPr lang="en-US" i="1" u="none"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Congress </a:t>
            </a:r>
            <a:r>
              <a:rPr lang="en-US" sz="2000" dirty="0">
                <a:latin typeface="Times New Roman" panose="02020603050405020304" pitchFamily="18" charset="0"/>
                <a:cs typeface="Times New Roman" panose="02020603050405020304" pitchFamily="18" charset="0"/>
              </a:rPr>
              <a:t>has reauthorized the VRA 4 times on a bipartisan basis: 1970, 1975, 1982, 2006</a:t>
            </a:r>
          </a:p>
          <a:p>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571DEBA-6556-48F4-BC61-19E5A495A4A2}" type="slidenum">
              <a:rPr lang="en-US" smtClean="0"/>
              <a:pPr/>
              <a:t>19</a:t>
            </a:fld>
            <a:endParaRPr lang="en-US"/>
          </a:p>
        </p:txBody>
      </p:sp>
    </p:spTree>
    <p:extLst>
      <p:ext uri="{BB962C8B-B14F-4D97-AF65-F5344CB8AC3E}">
        <p14:creationId xmlns:p14="http://schemas.microsoft.com/office/powerpoint/2010/main" val="349955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1DEBA-6556-48F4-BC61-19E5A495A4A2}" type="slidenum">
              <a:rPr lang="en-US" smtClean="0"/>
              <a:pPr/>
              <a:t>2</a:t>
            </a:fld>
            <a:endParaRPr lang="en-US" dirty="0"/>
          </a:p>
        </p:txBody>
      </p:sp>
    </p:spTree>
    <p:extLst>
      <p:ext uri="{BB962C8B-B14F-4D97-AF65-F5344CB8AC3E}">
        <p14:creationId xmlns:p14="http://schemas.microsoft.com/office/powerpoint/2010/main" val="3499556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u="sng" dirty="0" smtClean="0">
                <a:latin typeface="Times New Roman" panose="02020603050405020304" pitchFamily="18" charset="0"/>
                <a:cs typeface="Times New Roman" panose="02020603050405020304" pitchFamily="18" charset="0"/>
              </a:rPr>
              <a:t>Suggested</a:t>
            </a:r>
            <a:r>
              <a:rPr lang="en-US" i="1" u="sng" baseline="0" dirty="0" smtClean="0">
                <a:latin typeface="Times New Roman" panose="02020603050405020304" pitchFamily="18" charset="0"/>
                <a:cs typeface="Times New Roman" panose="02020603050405020304" pitchFamily="18" charset="0"/>
              </a:rPr>
              <a:t> points to share</a:t>
            </a:r>
            <a:r>
              <a:rPr lang="en-US" i="1" u="sng" dirty="0" smtClean="0">
                <a:latin typeface="Times New Roman" panose="02020603050405020304" pitchFamily="18" charset="0"/>
                <a:cs typeface="Times New Roman" panose="02020603050405020304" pitchFamily="18" charset="0"/>
              </a:rPr>
              <a:t>:</a:t>
            </a:r>
            <a:r>
              <a:rPr lang="en-US" i="1" u="none" dirty="0" smtClean="0">
                <a:latin typeface="Times New Roman" panose="02020603050405020304" pitchFamily="18" charset="0"/>
                <a:cs typeface="Times New Roman" panose="02020603050405020304" pitchFamily="18" charset="0"/>
              </a:rPr>
              <a:t> </a:t>
            </a:r>
            <a:r>
              <a:rPr lang="en-US" i="0" u="none" dirty="0" smtClean="0">
                <a:latin typeface="Times New Roman" panose="02020603050405020304" pitchFamily="18" charset="0"/>
                <a:cs typeface="Times New Roman" panose="02020603050405020304" pitchFamily="18" charset="0"/>
              </a:rPr>
              <a:t>As</a:t>
            </a:r>
            <a:r>
              <a:rPr lang="en-US" i="0" u="none" baseline="0" dirty="0" smtClean="0">
                <a:latin typeface="Times New Roman" panose="02020603050405020304" pitchFamily="18" charset="0"/>
                <a:cs typeface="Times New Roman" panose="02020603050405020304" pitchFamily="18" charset="0"/>
              </a:rPr>
              <a:t> recent as 2006, Congress worked together to re-authorize the VRA. </a:t>
            </a:r>
            <a:endParaRPr lang="en-US" dirty="0"/>
          </a:p>
        </p:txBody>
      </p:sp>
      <p:sp>
        <p:nvSpPr>
          <p:cNvPr id="4" name="Slide Number Placeholder 3"/>
          <p:cNvSpPr>
            <a:spLocks noGrp="1"/>
          </p:cNvSpPr>
          <p:nvPr>
            <p:ph type="sldNum" sz="quarter" idx="10"/>
          </p:nvPr>
        </p:nvSpPr>
        <p:spPr/>
        <p:txBody>
          <a:bodyPr/>
          <a:lstStyle/>
          <a:p>
            <a:fld id="{F571DEBA-6556-48F4-BC61-19E5A495A4A2}" type="slidenum">
              <a:rPr lang="en-US" smtClean="0"/>
              <a:pPr/>
              <a:t>20</a:t>
            </a:fld>
            <a:endParaRPr lang="en-US"/>
          </a:p>
        </p:txBody>
      </p:sp>
    </p:spTree>
    <p:extLst>
      <p:ext uri="{BB962C8B-B14F-4D97-AF65-F5344CB8AC3E}">
        <p14:creationId xmlns:p14="http://schemas.microsoft.com/office/powerpoint/2010/main" val="3499556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571DEBA-6556-48F4-BC61-19E5A495A4A2}" type="slidenum">
              <a:rPr lang="en-US" smtClean="0"/>
              <a:pPr/>
              <a:t>21</a:t>
            </a:fld>
            <a:endParaRPr lang="en-US" dirty="0"/>
          </a:p>
        </p:txBody>
      </p:sp>
    </p:spTree>
    <p:extLst>
      <p:ext uri="{BB962C8B-B14F-4D97-AF65-F5344CB8AC3E}">
        <p14:creationId xmlns:p14="http://schemas.microsoft.com/office/powerpoint/2010/main" val="3499556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i="1" u="sng" dirty="0" smtClean="0">
                <a:latin typeface="Times New Roman" panose="02020603050405020304" pitchFamily="18" charset="0"/>
                <a:cs typeface="Times New Roman" panose="02020603050405020304" pitchFamily="18" charset="0"/>
              </a:rPr>
              <a:t>Suggested</a:t>
            </a:r>
            <a:r>
              <a:rPr lang="en-US" i="1" u="sng" baseline="0" dirty="0" smtClean="0">
                <a:latin typeface="Times New Roman" panose="02020603050405020304" pitchFamily="18" charset="0"/>
                <a:cs typeface="Times New Roman" panose="02020603050405020304" pitchFamily="18" charset="0"/>
              </a:rPr>
              <a:t> points to share</a:t>
            </a:r>
            <a:r>
              <a:rPr lang="en-US" dirty="0" smtClean="0">
                <a:latin typeface="Times New Roman" panose="02020603050405020304" pitchFamily="18" charset="0"/>
                <a:cs typeface="Times New Roman" panose="02020603050405020304" pitchFamily="18" charset="0"/>
              </a:rPr>
              <a:t>:</a:t>
            </a:r>
            <a:r>
              <a:rPr lang="en-US" baseline="0" dirty="0" smtClean="0">
                <a:latin typeface="Times New Roman" panose="02020603050405020304" pitchFamily="18" charset="0"/>
                <a:cs typeface="Times New Roman" panose="02020603050405020304" pitchFamily="18" charset="0"/>
              </a:rPr>
              <a:t> </a:t>
            </a:r>
            <a:r>
              <a:rPr lang="en-US" b="1" baseline="0" dirty="0" smtClean="0">
                <a:latin typeface="Times New Roman" panose="02020603050405020304" pitchFamily="18" charset="0"/>
                <a:cs typeface="Times New Roman" panose="02020603050405020304" pitchFamily="18" charset="0"/>
              </a:rPr>
              <a:t>Here’s what you can do!</a:t>
            </a:r>
          </a:p>
          <a:p>
            <a:pPr defTabSz="931723">
              <a:defRPr/>
            </a:pPr>
            <a:endParaRPr lang="en-US" b="1" baseline="0" dirty="0" smtClean="0">
              <a:latin typeface="Times New Roman" panose="02020603050405020304" pitchFamily="18" charset="0"/>
              <a:cs typeface="Times New Roman" panose="02020603050405020304" pitchFamily="18" charset="0"/>
            </a:endParaRPr>
          </a:p>
          <a:p>
            <a:pPr marL="232930" indent="-232930">
              <a:buAutoNum type="arabicPeriod"/>
            </a:pPr>
            <a:r>
              <a:rPr lang="en-US" b="1" dirty="0">
                <a:latin typeface="Times New Roman" panose="02020603050405020304" pitchFamily="18" charset="0"/>
                <a:cs typeface="Times New Roman" panose="02020603050405020304" pitchFamily="18" charset="0"/>
              </a:rPr>
              <a:t>Sign the Petition!</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a:rPr>
              <a:t>www.RestoreVotingRights.org</a:t>
            </a:r>
            <a:endParaRPr lang="en-US" dirty="0">
              <a:latin typeface="Times New Roman" panose="02020603050405020304" pitchFamily="18" charset="0"/>
              <a:cs typeface="Times New Roman" panose="02020603050405020304" pitchFamily="18" charset="0"/>
            </a:endParaRPr>
          </a:p>
          <a:p>
            <a:pPr marL="232930" indent="-232930">
              <a:buAutoNum type="arabicPeriod"/>
            </a:pPr>
            <a:r>
              <a:rPr lang="en-US" b="1" dirty="0">
                <a:latin typeface="Times New Roman" panose="02020603050405020304" pitchFamily="18" charset="0"/>
                <a:cs typeface="Times New Roman" panose="02020603050405020304" pitchFamily="18" charset="0"/>
              </a:rPr>
              <a:t>Fill out the Post Card </a:t>
            </a:r>
            <a:r>
              <a:rPr lang="en-US" dirty="0">
                <a:latin typeface="Times New Roman" panose="02020603050405020304" pitchFamily="18" charset="0"/>
                <a:cs typeface="Times New Roman" panose="02020603050405020304" pitchFamily="18" charset="0"/>
              </a:rPr>
              <a:t>and sent it to your Member of Congress </a:t>
            </a:r>
            <a:r>
              <a:rPr lang="en-US" dirty="0">
                <a:latin typeface="Times New Roman" panose="02020603050405020304" pitchFamily="18" charset="0"/>
                <a:cs typeface="Times New Roman" panose="02020603050405020304" pitchFamily="18" charset="0"/>
                <a:hlinkClick r:id="rId3"/>
              </a:rPr>
              <a:t>www.RestoreVotingRights.org</a:t>
            </a:r>
            <a:r>
              <a:rPr lang="en-US" dirty="0">
                <a:latin typeface="Times New Roman" panose="02020603050405020304" pitchFamily="18" charset="0"/>
                <a:cs typeface="Times New Roman" panose="02020603050405020304" pitchFamily="18" charset="0"/>
              </a:rPr>
              <a:t> </a:t>
            </a:r>
          </a:p>
          <a:p>
            <a:pPr marL="232930" indent="-232930">
              <a:buAutoNum type="arabicPeriod"/>
            </a:pPr>
            <a:r>
              <a:rPr lang="en-US" b="1" dirty="0">
                <a:latin typeface="Times New Roman" panose="02020603050405020304" pitchFamily="18" charset="0"/>
                <a:cs typeface="Times New Roman" panose="02020603050405020304" pitchFamily="18" charset="0"/>
              </a:rPr>
              <a:t>Tweet!</a:t>
            </a:r>
          </a:p>
          <a:p>
            <a:pPr marL="346160"/>
            <a:r>
              <a:rPr lang="en-US" dirty="0">
                <a:latin typeface="Times New Roman" panose="02020603050405020304" pitchFamily="18" charset="0"/>
                <a:cs typeface="Times New Roman" panose="02020603050405020304" pitchFamily="18" charset="0"/>
              </a:rPr>
              <a:t>“Join the movement to restore voting rights protections in the U.S. http://restorevotingrights.org/ via @</a:t>
            </a:r>
            <a:r>
              <a:rPr lang="en-US" dirty="0" err="1">
                <a:latin typeface="Times New Roman" panose="02020603050405020304" pitchFamily="18" charset="0"/>
                <a:cs typeface="Times New Roman" panose="02020603050405020304" pitchFamily="18" charset="0"/>
              </a:rPr>
              <a:t>civilrightsorg</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4. </a:t>
            </a:r>
            <a:r>
              <a:rPr lang="en-US" b="1" dirty="0">
                <a:latin typeface="Times New Roman" panose="02020603050405020304" pitchFamily="18" charset="0"/>
                <a:cs typeface="Times New Roman" panose="02020603050405020304" pitchFamily="18" charset="0"/>
              </a:rPr>
              <a:t>Facebook!</a:t>
            </a:r>
          </a:p>
          <a:p>
            <a:pPr marL="346160"/>
            <a:r>
              <a:rPr lang="en-US" dirty="0">
                <a:latin typeface="Times New Roman" panose="02020603050405020304" pitchFamily="18" charset="0"/>
                <a:cs typeface="Times New Roman" panose="02020603050405020304" pitchFamily="18" charset="0"/>
              </a:rPr>
              <a:t>Post our featured Restore the Voting Rights Act pic on this slide on your Facebook wall and share it with friends!</a:t>
            </a:r>
          </a:p>
          <a:p>
            <a:pPr defTabSz="931723">
              <a:defRPr/>
            </a:pP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571DEBA-6556-48F4-BC61-19E5A495A4A2}" type="slidenum">
              <a:rPr lang="en-US" smtClean="0"/>
              <a:pPr/>
              <a:t>22</a:t>
            </a:fld>
            <a:endParaRPr lang="en-US"/>
          </a:p>
        </p:txBody>
      </p:sp>
    </p:spTree>
    <p:extLst>
      <p:ext uri="{BB962C8B-B14F-4D97-AF65-F5344CB8AC3E}">
        <p14:creationId xmlns:p14="http://schemas.microsoft.com/office/powerpoint/2010/main" val="3499556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latin typeface="Times New Roman" panose="02020603050405020304" pitchFamily="18" charset="0"/>
                <a:cs typeface="Times New Roman" panose="02020603050405020304" pitchFamily="18" charset="0"/>
              </a:rPr>
              <a:t>The</a:t>
            </a:r>
            <a:r>
              <a:rPr lang="en-US" b="1" baseline="0" dirty="0" smtClean="0">
                <a:latin typeface="Times New Roman" panose="02020603050405020304" pitchFamily="18" charset="0"/>
                <a:cs typeface="Times New Roman" panose="02020603050405020304" pitchFamily="18" charset="0"/>
              </a:rPr>
              <a:t> URL for the postcard site is </a:t>
            </a:r>
            <a:r>
              <a:rPr lang="en-US" dirty="0" smtClean="0">
                <a:latin typeface="Times New Roman" panose="02020603050405020304" pitchFamily="18" charset="0"/>
                <a:cs typeface="Times New Roman" panose="02020603050405020304" pitchFamily="18" charset="0"/>
                <a:hlinkClick r:id="rId3"/>
              </a:rPr>
              <a:t>https://secure3.convio.net/leader/site/Advocacy?cmd=display&amp;page=UserAction&amp;id=482</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571DEBA-6556-48F4-BC61-19E5A495A4A2}" type="slidenum">
              <a:rPr lang="en-US" smtClean="0"/>
              <a:pPr/>
              <a:t>23</a:t>
            </a:fld>
            <a:endParaRPr lang="en-US"/>
          </a:p>
        </p:txBody>
      </p:sp>
    </p:spTree>
    <p:extLst>
      <p:ext uri="{BB962C8B-B14F-4D97-AF65-F5344CB8AC3E}">
        <p14:creationId xmlns:p14="http://schemas.microsoft.com/office/powerpoint/2010/main" val="3499556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571DEBA-6556-48F4-BC61-19E5A495A4A2}" type="slidenum">
              <a:rPr lang="en-US" smtClean="0"/>
              <a:pPr/>
              <a:t>24</a:t>
            </a:fld>
            <a:endParaRPr lang="en-US"/>
          </a:p>
        </p:txBody>
      </p:sp>
    </p:spTree>
    <p:extLst>
      <p:ext uri="{BB962C8B-B14F-4D97-AF65-F5344CB8AC3E}">
        <p14:creationId xmlns:p14="http://schemas.microsoft.com/office/powerpoint/2010/main" val="349955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u="sng" dirty="0" smtClean="0">
                <a:latin typeface="Times New Roman" panose="02020603050405020304" pitchFamily="18" charset="0"/>
                <a:cs typeface="Times New Roman" panose="02020603050405020304" pitchFamily="18" charset="0"/>
              </a:rPr>
              <a:t>Suggested points</a:t>
            </a:r>
            <a:r>
              <a:rPr lang="en-US" i="1" u="sng" baseline="0" dirty="0" smtClean="0">
                <a:latin typeface="Times New Roman" panose="02020603050405020304" pitchFamily="18" charset="0"/>
                <a:cs typeface="Times New Roman" panose="02020603050405020304" pitchFamily="18" charset="0"/>
              </a:rPr>
              <a:t> to share: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Voting Rights Act (VRA), passed in 1965, is landmark legislation that enforces the 15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Amendment, which says that </a:t>
            </a:r>
            <a:r>
              <a:rPr lang="en-US" b="1" dirty="0">
                <a:latin typeface="Times New Roman" panose="02020603050405020304" pitchFamily="18" charset="0"/>
                <a:cs typeface="Times New Roman" panose="02020603050405020304" pitchFamily="18" charset="0"/>
              </a:rPr>
              <a:t>the right to vote should not be denied on account of race or color</a:t>
            </a:r>
            <a:r>
              <a:rPr lang="en-US" b="1" dirty="0" smtClean="0">
                <a:latin typeface="Times New Roman" panose="02020603050405020304" pitchFamily="18" charset="0"/>
                <a:cs typeface="Times New Roman" panose="02020603050405020304" pitchFamily="18" charset="0"/>
              </a:rPr>
              <a:t>. </a:t>
            </a:r>
            <a:r>
              <a:rPr lang="en-US" b="0" dirty="0" smtClean="0">
                <a:latin typeface="Times New Roman" panose="02020603050405020304" pitchFamily="18" charset="0"/>
                <a:cs typeface="Times New Roman" panose="02020603050405020304" pitchFamily="18" charset="0"/>
              </a:rPr>
              <a:t>It</a:t>
            </a:r>
            <a:r>
              <a:rPr lang="en-US" b="0" baseline="0" dirty="0" smtClean="0">
                <a:latin typeface="Times New Roman" panose="02020603050405020304" pitchFamily="18" charset="0"/>
                <a:cs typeface="Times New Roman" panose="02020603050405020304" pitchFamily="18" charset="0"/>
              </a:rPr>
              <a:t> has been reauthorized by Congress 4 times – with bipartisan support – since it’s passage. </a:t>
            </a:r>
            <a:endParaRPr lang="en-US" b="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571DEBA-6556-48F4-BC61-19E5A495A4A2}" type="slidenum">
              <a:rPr lang="en-US" smtClean="0"/>
              <a:pPr/>
              <a:t>3</a:t>
            </a:fld>
            <a:endParaRPr lang="en-US" dirty="0"/>
          </a:p>
        </p:txBody>
      </p:sp>
    </p:spTree>
    <p:extLst>
      <p:ext uri="{BB962C8B-B14F-4D97-AF65-F5344CB8AC3E}">
        <p14:creationId xmlns:p14="http://schemas.microsoft.com/office/powerpoint/2010/main" val="349955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1DEBA-6556-48F4-BC61-19E5A495A4A2}" type="slidenum">
              <a:rPr lang="en-US" smtClean="0"/>
              <a:pPr/>
              <a:t>4</a:t>
            </a:fld>
            <a:endParaRPr lang="en-US" dirty="0"/>
          </a:p>
        </p:txBody>
      </p:sp>
    </p:spTree>
    <p:extLst>
      <p:ext uri="{BB962C8B-B14F-4D97-AF65-F5344CB8AC3E}">
        <p14:creationId xmlns:p14="http://schemas.microsoft.com/office/powerpoint/2010/main" val="349955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u="sng" dirty="0" smtClean="0">
                <a:latin typeface="Times New Roman" panose="02020603050405020304" pitchFamily="18" charset="0"/>
                <a:cs typeface="Times New Roman" panose="02020603050405020304" pitchFamily="18" charset="0"/>
              </a:rPr>
              <a:t>Suggested</a:t>
            </a:r>
            <a:r>
              <a:rPr lang="en-US" i="1" u="sng" baseline="0" dirty="0" smtClean="0">
                <a:latin typeface="Times New Roman" panose="02020603050405020304" pitchFamily="18" charset="0"/>
                <a:cs typeface="Times New Roman" panose="02020603050405020304" pitchFamily="18" charset="0"/>
              </a:rPr>
              <a:t> points to share</a:t>
            </a:r>
            <a:r>
              <a:rPr lang="en-US" i="1"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Section 5 of the VRA requires that the United States Department of Justice, through an administrative procedure, or a three-judge panel of the United States District Court for the District of Columbia, </a:t>
            </a:r>
            <a:r>
              <a:rPr lang="en-US" b="1" dirty="0" smtClean="0">
                <a:latin typeface="Times New Roman" panose="02020603050405020304" pitchFamily="18" charset="0"/>
                <a:cs typeface="Times New Roman" panose="02020603050405020304" pitchFamily="18" charset="0"/>
              </a:rPr>
              <a:t>"</a:t>
            </a:r>
            <a:r>
              <a:rPr lang="en-US" b="1" dirty="0" err="1" smtClean="0">
                <a:latin typeface="Times New Roman" panose="02020603050405020304" pitchFamily="18" charset="0"/>
                <a:cs typeface="Times New Roman" panose="02020603050405020304" pitchFamily="18" charset="0"/>
              </a:rPr>
              <a:t>preclear</a:t>
            </a:r>
            <a:r>
              <a:rPr lang="en-US" b="1" dirty="0" smtClean="0">
                <a:latin typeface="Times New Roman" panose="02020603050405020304" pitchFamily="18" charset="0"/>
                <a:cs typeface="Times New Roman" panose="02020603050405020304" pitchFamily="18" charset="0"/>
              </a:rPr>
              <a:t>" any attempt to change “any voting qualification or prerequisite to voting, or standard, practice, or procedure with respect to voting..." </a:t>
            </a:r>
            <a:r>
              <a:rPr lang="en-US" dirty="0" smtClean="0">
                <a:latin typeface="Times New Roman" panose="02020603050405020304" pitchFamily="18" charset="0"/>
                <a:cs typeface="Times New Roman" panose="02020603050405020304" pitchFamily="18" charset="0"/>
              </a:rPr>
              <a:t>in any "covered jurisdiction," which are jurisdictions that fall within the Section 4(b) coverage formula. Until the Court issued its decision in </a:t>
            </a:r>
            <a:r>
              <a:rPr lang="en-US" i="1" dirty="0" smtClean="0">
                <a:latin typeface="Times New Roman" panose="02020603050405020304" pitchFamily="18" charset="0"/>
                <a:cs typeface="Times New Roman" panose="02020603050405020304" pitchFamily="18" charset="0"/>
              </a:rPr>
              <a:t>Shelby County v. Holder,  </a:t>
            </a:r>
            <a:r>
              <a:rPr lang="en-US" dirty="0" smtClean="0">
                <a:latin typeface="Times New Roman" panose="02020603050405020304" pitchFamily="18" charset="0"/>
                <a:cs typeface="Times New Roman" panose="02020603050405020304" pitchFamily="18" charset="0"/>
              </a:rPr>
              <a:t>Section 5 applied to nine states (Alabama, Alaska, Arizona, Georgia, Louisiana, Mississippi, South Carolina, Texas, and Virginia) and counties or townships in California, Florida, Michigan, New York, North Carolina, and South Dakota.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0000"/>
                </a:solidFill>
                <a:effectLst/>
                <a:latin typeface="Times New Roman" panose="02020603050405020304" pitchFamily="18" charset="0"/>
                <a:ea typeface="Times New Roman"/>
                <a:cs typeface="Times New Roman" panose="02020603050405020304" pitchFamily="18" charset="0"/>
              </a:rPr>
              <a:t>Section 4(b) of the VRA, contains a </a:t>
            </a:r>
            <a:r>
              <a:rPr lang="en-US" sz="1200" b="1" u="sng" kern="1200" dirty="0" smtClean="0">
                <a:solidFill>
                  <a:srgbClr val="000000"/>
                </a:solidFill>
                <a:effectLst/>
                <a:latin typeface="Times New Roman" panose="02020603050405020304" pitchFamily="18" charset="0"/>
                <a:ea typeface="Times New Roman"/>
                <a:cs typeface="Times New Roman" panose="02020603050405020304" pitchFamily="18" charset="0"/>
              </a:rPr>
              <a:t>formula</a:t>
            </a:r>
            <a:r>
              <a:rPr lang="en-US" sz="1200" b="1" kern="1200" dirty="0" smtClean="0">
                <a:solidFill>
                  <a:srgbClr val="000000"/>
                </a:solidFill>
                <a:effectLst/>
                <a:latin typeface="Times New Roman" panose="02020603050405020304" pitchFamily="18" charset="0"/>
                <a:ea typeface="Times New Roman"/>
                <a:cs typeface="Times New Roman" panose="02020603050405020304" pitchFamily="18" charset="0"/>
              </a:rPr>
              <a:t> for determining which jurisdictions will be subject to the preclearance conditions found in Section 5 of the VRA. </a:t>
            </a:r>
            <a:endParaRPr lang="en-US" sz="1200" dirty="0" smtClean="0">
              <a:effectLst/>
              <a:latin typeface="Times New Roman" panose="02020603050405020304" pitchFamily="18" charset="0"/>
              <a:ea typeface="Times New Roman"/>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571DEBA-6556-48F4-BC61-19E5A495A4A2}" type="slidenum">
              <a:rPr lang="en-US" smtClean="0"/>
              <a:pPr/>
              <a:t>5</a:t>
            </a:fld>
            <a:endParaRPr lang="en-US"/>
          </a:p>
        </p:txBody>
      </p:sp>
    </p:spTree>
    <p:extLst>
      <p:ext uri="{BB962C8B-B14F-4D97-AF65-F5344CB8AC3E}">
        <p14:creationId xmlns:p14="http://schemas.microsoft.com/office/powerpoint/2010/main" val="231422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1DEBA-6556-48F4-BC61-19E5A495A4A2}" type="slidenum">
              <a:rPr lang="en-US" smtClean="0"/>
              <a:pPr/>
              <a:t>6</a:t>
            </a:fld>
            <a:endParaRPr lang="en-US"/>
          </a:p>
        </p:txBody>
      </p:sp>
    </p:spTree>
    <p:extLst>
      <p:ext uri="{BB962C8B-B14F-4D97-AF65-F5344CB8AC3E}">
        <p14:creationId xmlns:p14="http://schemas.microsoft.com/office/powerpoint/2010/main" val="1137355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u="sng" dirty="0" smtClean="0">
                <a:latin typeface="Times New Roman" panose="02020603050405020304" pitchFamily="18" charset="0"/>
                <a:cs typeface="Times New Roman" panose="02020603050405020304" pitchFamily="18" charset="0"/>
              </a:rPr>
              <a:t>Suggested</a:t>
            </a:r>
            <a:r>
              <a:rPr lang="en-US" i="1" u="sng" baseline="0" dirty="0" smtClean="0">
                <a:latin typeface="Times New Roman" panose="02020603050405020304" pitchFamily="18" charset="0"/>
                <a:cs typeface="Times New Roman" panose="02020603050405020304" pitchFamily="18" charset="0"/>
              </a:rPr>
              <a:t> points to share</a:t>
            </a:r>
            <a:r>
              <a:rPr lang="en-US" i="1" u="none"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On </a:t>
            </a:r>
            <a:r>
              <a:rPr lang="en-US" b="1" dirty="0" smtClean="0">
                <a:latin typeface="Times New Roman" panose="02020603050405020304" pitchFamily="18" charset="0"/>
                <a:cs typeface="Times New Roman" panose="02020603050405020304" pitchFamily="18" charset="0"/>
              </a:rPr>
              <a:t>June 25, 2013</a:t>
            </a:r>
            <a:r>
              <a:rPr lang="en-US" dirty="0" smtClean="0">
                <a:latin typeface="Times New Roman" panose="02020603050405020304" pitchFamily="18" charset="0"/>
                <a:cs typeface="Times New Roman" panose="02020603050405020304" pitchFamily="18" charset="0"/>
              </a:rPr>
              <a:t>, the Supreme Court ruled in </a:t>
            </a:r>
            <a:r>
              <a:rPr lang="en-US" i="1" dirty="0" smtClean="0">
                <a:latin typeface="Times New Roman" panose="02020603050405020304" pitchFamily="18" charset="0"/>
                <a:cs typeface="Times New Roman" panose="02020603050405020304" pitchFamily="18" charset="0"/>
              </a:rPr>
              <a:t>Shelby County v. Holder </a:t>
            </a:r>
            <a:r>
              <a:rPr lang="en-US" dirty="0" smtClean="0">
                <a:latin typeface="Times New Roman" panose="02020603050405020304" pitchFamily="18" charset="0"/>
                <a:cs typeface="Times New Roman" panose="02020603050405020304" pitchFamily="18" charset="0"/>
              </a:rPr>
              <a:t>that </a:t>
            </a:r>
            <a:r>
              <a:rPr lang="en-US" b="1" dirty="0" smtClean="0">
                <a:latin typeface="Times New Roman" panose="02020603050405020304" pitchFamily="18" charset="0"/>
                <a:cs typeface="Times New Roman" panose="02020603050405020304" pitchFamily="18" charset="0"/>
              </a:rPr>
              <a:t>the coverage formula in Section 4(b) of the Voting Rights Act (VRA), which was used to determine the states and political subdivisions subject to Section 5 preclearance, was unconstitutional. Section 5 is the part of the Voting Rights Act that requires certain jurisdictions to demonstrate to either the Attorney General or a federal court in Washington, D.C., that any proposed voting change is not discriminatory, before that change can be implemented. </a:t>
            </a:r>
            <a:r>
              <a:rPr lang="en-US" dirty="0" smtClean="0">
                <a:latin typeface="Times New Roman" panose="02020603050405020304" pitchFamily="18" charset="0"/>
                <a:cs typeface="Times New Roman" panose="02020603050405020304" pitchFamily="18" charset="0"/>
              </a:rPr>
              <a:t>Thus, while the Court </a:t>
            </a:r>
            <a:r>
              <a:rPr lang="en-US" b="1" dirty="0" smtClean="0">
                <a:latin typeface="Times New Roman" panose="02020603050405020304" pitchFamily="18" charset="0"/>
                <a:cs typeface="Times New Roman" panose="02020603050405020304" pitchFamily="18" charset="0"/>
              </a:rPr>
              <a:t>did not invalidate the preclearance mechanism </a:t>
            </a:r>
            <a:r>
              <a:rPr lang="en-US" dirty="0" smtClean="0">
                <a:latin typeface="Times New Roman" panose="02020603050405020304" pitchFamily="18" charset="0"/>
                <a:cs typeface="Times New Roman" panose="02020603050405020304" pitchFamily="18" charset="0"/>
              </a:rPr>
              <a:t>in the Voting Rights Act </a:t>
            </a:r>
            <a:r>
              <a:rPr lang="en-US" i="1" dirty="0" smtClean="0">
                <a:latin typeface="Times New Roman" panose="02020603050405020304" pitchFamily="18" charset="0"/>
                <a:cs typeface="Times New Roman" panose="02020603050405020304" pitchFamily="18" charset="0"/>
              </a:rPr>
              <a:t>per se</a:t>
            </a:r>
            <a:r>
              <a:rPr lang="en-US" dirty="0" smtClean="0">
                <a:latin typeface="Times New Roman" panose="02020603050405020304" pitchFamily="18" charset="0"/>
                <a:cs typeface="Times New Roman" panose="02020603050405020304" pitchFamily="18" charset="0"/>
              </a:rPr>
              <a:t>, it effectively </a:t>
            </a:r>
            <a:r>
              <a:rPr lang="en-US" b="1" dirty="0" smtClean="0">
                <a:latin typeface="Times New Roman" panose="02020603050405020304" pitchFamily="18" charset="0"/>
                <a:cs typeface="Times New Roman" panose="02020603050405020304" pitchFamily="18" charset="0"/>
              </a:rPr>
              <a:t>halted its use </a:t>
            </a:r>
            <a:r>
              <a:rPr lang="en-US" dirty="0" smtClean="0">
                <a:latin typeface="Times New Roman" panose="02020603050405020304" pitchFamily="18" charset="0"/>
                <a:cs typeface="Times New Roman" panose="02020603050405020304" pitchFamily="18" charset="0"/>
              </a:rPr>
              <a:t>by invalidating the formula that determined which places were subject to the preclearance obligation.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571DEBA-6556-48F4-BC61-19E5A495A4A2}" type="slidenum">
              <a:rPr lang="en-US" smtClean="0"/>
              <a:pPr/>
              <a:t>7</a:t>
            </a:fld>
            <a:endParaRPr lang="en-US"/>
          </a:p>
        </p:txBody>
      </p:sp>
    </p:spTree>
    <p:extLst>
      <p:ext uri="{BB962C8B-B14F-4D97-AF65-F5344CB8AC3E}">
        <p14:creationId xmlns:p14="http://schemas.microsoft.com/office/powerpoint/2010/main" val="349955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571DEBA-6556-48F4-BC61-19E5A495A4A2}" type="slidenum">
              <a:rPr lang="en-US" smtClean="0"/>
              <a:pPr/>
              <a:t>8</a:t>
            </a:fld>
            <a:endParaRPr lang="en-US"/>
          </a:p>
        </p:txBody>
      </p:sp>
    </p:spTree>
    <p:extLst>
      <p:ext uri="{BB962C8B-B14F-4D97-AF65-F5344CB8AC3E}">
        <p14:creationId xmlns:p14="http://schemas.microsoft.com/office/powerpoint/2010/main" val="3499556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1DEBA-6556-48F4-BC61-19E5A495A4A2}" type="slidenum">
              <a:rPr lang="en-US" smtClean="0"/>
              <a:pPr/>
              <a:t>9</a:t>
            </a:fld>
            <a:endParaRPr lang="en-US"/>
          </a:p>
        </p:txBody>
      </p:sp>
    </p:spTree>
    <p:extLst>
      <p:ext uri="{BB962C8B-B14F-4D97-AF65-F5344CB8AC3E}">
        <p14:creationId xmlns:p14="http://schemas.microsoft.com/office/powerpoint/2010/main" val="8919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Univers LT Std 45 Light" pitchFamily="34" charset="0"/>
              </a:defRPr>
            </a:lvl1pPr>
          </a:lstStyle>
          <a:p>
            <a:fld id="{B03912FF-DC74-471E-AB53-DD5E13FCB540}" type="datetimeFigureOut">
              <a:rPr lang="en-US" smtClean="0"/>
              <a:pPr/>
              <a:t>11/26/2013</a:t>
            </a:fld>
            <a:endParaRPr lang="en-US" dirty="0"/>
          </a:p>
        </p:txBody>
      </p:sp>
      <p:sp>
        <p:nvSpPr>
          <p:cNvPr id="5" name="Footer Placeholder 4"/>
          <p:cNvSpPr>
            <a:spLocks noGrp="1"/>
          </p:cNvSpPr>
          <p:nvPr>
            <p:ph type="ftr" sz="quarter" idx="11"/>
          </p:nvPr>
        </p:nvSpPr>
        <p:spPr/>
        <p:txBody>
          <a:bodyPr/>
          <a:lstStyle>
            <a:lvl1pPr>
              <a:defRPr>
                <a:latin typeface="Univers LT Std 45 Light"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Univers LT Std 45 Light" pitchFamily="34" charset="0"/>
              </a:defRPr>
            </a:lvl1pPr>
          </a:lstStyle>
          <a:p>
            <a:fld id="{524480C7-6E0D-4DC1-A67F-67E9347486A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912FF-DC74-471E-AB53-DD5E13FCB540}"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480C7-6E0D-4DC1-A67F-67E9347486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912FF-DC74-471E-AB53-DD5E13FCB540}"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480C7-6E0D-4DC1-A67F-67E9347486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03912FF-DC74-471E-AB53-DD5E13FCB540}"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480C7-6E0D-4DC1-A67F-67E9347486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03912FF-DC74-471E-AB53-DD5E13FCB540}"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480C7-6E0D-4DC1-A67F-67E9347486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912FF-DC74-471E-AB53-DD5E13FCB540}"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480C7-6E0D-4DC1-A67F-67E9347486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912FF-DC74-471E-AB53-DD5E13FCB540}" type="datetimeFigureOut">
              <a:rPr lang="en-US" smtClean="0"/>
              <a:pPr/>
              <a:t>11/26/2013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4480C7-6E0D-4DC1-A67F-67E9347486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912FF-DC74-471E-AB53-DD5E13FCB540}" type="datetimeFigureOut">
              <a:rPr lang="en-US" smtClean="0"/>
              <a:pPr/>
              <a:t>11/26/2013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480C7-6E0D-4DC1-A67F-67E9347486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12FF-DC74-471E-AB53-DD5E13FCB540}" type="datetimeFigureOut">
              <a:rPr lang="en-US" smtClean="0"/>
              <a:pPr/>
              <a:t>11/26/2013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4480C7-6E0D-4DC1-A67F-67E9347486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912FF-DC74-471E-AB53-DD5E13FCB540}"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480C7-6E0D-4DC1-A67F-67E9347486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912FF-DC74-471E-AB53-DD5E13FCB540}"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480C7-6E0D-4DC1-A67F-67E9347486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912FF-DC74-471E-AB53-DD5E13FCB540}" type="datetimeFigureOut">
              <a:rPr lang="en-US" smtClean="0"/>
              <a:pPr/>
              <a:t>11/26/2013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480C7-6E0D-4DC1-A67F-67E9347486AD}" type="slidenum">
              <a:rPr lang="en-US" smtClean="0"/>
              <a:pPr/>
              <a:t>‹#›</a:t>
            </a:fld>
            <a:endParaRPr lang="en-US"/>
          </a:p>
        </p:txBody>
      </p:sp>
      <p:pic>
        <p:nvPicPr>
          <p:cNvPr id="8" name="Picture 7" descr="LeadershipConf_4c.jpg"/>
          <p:cNvPicPr>
            <a:picLocks noChangeAspect="1"/>
          </p:cNvPicPr>
          <p:nvPr/>
        </p:nvPicPr>
        <p:blipFill>
          <a:blip r:embed="rId13" cstate="print"/>
          <a:stretch>
            <a:fillRect/>
          </a:stretch>
        </p:blipFill>
        <p:spPr>
          <a:xfrm>
            <a:off x="7214616" y="457200"/>
            <a:ext cx="1395984" cy="536223"/>
          </a:xfrm>
          <a:prstGeom prst="rect">
            <a:avLst/>
          </a:prstGeom>
        </p:spPr>
      </p:pic>
      <p:sp>
        <p:nvSpPr>
          <p:cNvPr id="9" name="TextBox 8"/>
          <p:cNvSpPr txBox="1"/>
          <p:nvPr/>
        </p:nvSpPr>
        <p:spPr>
          <a:xfrm>
            <a:off x="381000" y="668179"/>
            <a:ext cx="2895600" cy="400110"/>
          </a:xfrm>
          <a:prstGeom prst="rect">
            <a:avLst/>
          </a:prstGeom>
          <a:noFill/>
        </p:spPr>
        <p:txBody>
          <a:bodyPr wrap="square" rtlCol="0">
            <a:spAutoFit/>
          </a:bodyPr>
          <a:lstStyle/>
          <a:p>
            <a:r>
              <a:rPr lang="en-US" sz="1000" dirty="0" smtClean="0">
                <a:solidFill>
                  <a:srgbClr val="0065BD"/>
                </a:solidFill>
                <a:latin typeface="Univers LT Std 45 Light" pitchFamily="34" charset="0"/>
              </a:rPr>
              <a:t>The Leadership Conference</a:t>
            </a:r>
          </a:p>
          <a:p>
            <a:r>
              <a:rPr lang="en-US" sz="1000" dirty="0" smtClean="0">
                <a:solidFill>
                  <a:srgbClr val="0065BD"/>
                </a:solidFill>
                <a:latin typeface="Univers LT Std 45 Light" pitchFamily="34" charset="0"/>
              </a:rPr>
              <a:t>on</a:t>
            </a:r>
            <a:r>
              <a:rPr lang="en-US" sz="1000" baseline="0" dirty="0" smtClean="0">
                <a:solidFill>
                  <a:srgbClr val="0065BD"/>
                </a:solidFill>
                <a:latin typeface="Univers LT Std 45 Light" pitchFamily="34" charset="0"/>
              </a:rPr>
              <a:t> Civil and Human Rights</a:t>
            </a:r>
            <a:endParaRPr lang="en-US" sz="1000" dirty="0">
              <a:solidFill>
                <a:srgbClr val="0065BD"/>
              </a:solidFill>
              <a:latin typeface="Univers LT Std 45 Light" pitchFamily="34" charset="0"/>
            </a:endParaRPr>
          </a:p>
        </p:txBody>
      </p:sp>
      <p:sp>
        <p:nvSpPr>
          <p:cNvPr id="10" name="Rectangle 9"/>
          <p:cNvSpPr/>
          <p:nvPr/>
        </p:nvSpPr>
        <p:spPr>
          <a:xfrm>
            <a:off x="0" y="152400"/>
            <a:ext cx="9144000" cy="228600"/>
          </a:xfrm>
          <a:prstGeom prst="rect">
            <a:avLst/>
          </a:prstGeom>
          <a:gradFill>
            <a:gsLst>
              <a:gs pos="0">
                <a:srgbClr val="0065BD"/>
              </a:gs>
              <a:gs pos="100000">
                <a:schemeClr val="dk2">
                  <a:shade val="30000"/>
                  <a:satMod val="200000"/>
                </a:schemeClr>
              </a:gs>
            </a:gsLst>
          </a:gradFill>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Univers LT Std 45 Ligh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Univers LT Std 45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Univers LT Std 45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Univers LT Std 45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Univers LT Std 45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Univers LT Std 45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storevotingrights.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hyperlink" Target="https://secure3.convio.net/leader/site/Advocacy?cmd=display&amp;page=UserAction&amp;id=48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www.civilright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www.supremecourt.gov/opinions/12pdf/12-96_6k47.pdf#page=32" TargetMode="External"/><Relationship Id="rId4" Type="http://schemas.openxmlformats.org/officeDocument/2006/relationships/hyperlink" Target="http://goo.gl/qKe28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restorevotingrights.org/wp-content/uploads/2013/06/cropped-restore_voting_rights_banner.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09056"/>
            <a:ext cx="8595360" cy="4023360"/>
          </a:xfrm>
          <a:prstGeom prst="rect">
            <a:avLst/>
          </a:prstGeom>
          <a:noFill/>
          <a:ln>
            <a:noFill/>
          </a:ln>
        </p:spPr>
      </p:pic>
    </p:spTree>
    <p:extLst>
      <p:ext uri="{BB962C8B-B14F-4D97-AF65-F5344CB8AC3E}">
        <p14:creationId xmlns:p14="http://schemas.microsoft.com/office/powerpoint/2010/main" val="1846463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 y="2449208"/>
            <a:ext cx="8915400" cy="4038599"/>
          </a:xfrm>
        </p:spPr>
        <p:txBody>
          <a:bodyPr>
            <a:normAutofit fontScale="32500" lnSpcReduction="20000"/>
          </a:bodyPr>
          <a:lstStyle/>
          <a:p>
            <a:pPr defTabSz="931774">
              <a:defRPr/>
            </a:pPr>
            <a:endParaRPr lang="en-US" sz="7500" dirty="0" smtClean="0">
              <a:solidFill>
                <a:schemeClr val="tx1"/>
              </a:solidFill>
              <a:latin typeface="Times New Roman" panose="02020603050405020304" pitchFamily="18" charset="0"/>
              <a:cs typeface="Times New Roman" panose="02020603050405020304" pitchFamily="18" charset="0"/>
            </a:endParaRPr>
          </a:p>
          <a:p>
            <a:pPr defTabSz="931774">
              <a:defRPr/>
            </a:pPr>
            <a:r>
              <a:rPr lang="en-US" sz="9200" dirty="0" smtClean="0">
                <a:solidFill>
                  <a:schemeClr val="tx1"/>
                </a:solidFill>
                <a:latin typeface="Times New Roman" panose="02020603050405020304" pitchFamily="18" charset="0"/>
                <a:cs typeface="Times New Roman" panose="02020603050405020304" pitchFamily="18" charset="0"/>
              </a:rPr>
              <a:t>Section </a:t>
            </a:r>
            <a:r>
              <a:rPr lang="en-US" sz="9200" dirty="0">
                <a:solidFill>
                  <a:schemeClr val="tx1"/>
                </a:solidFill>
                <a:latin typeface="Times New Roman" panose="02020603050405020304" pitchFamily="18" charset="0"/>
                <a:cs typeface="Times New Roman" panose="02020603050405020304" pitchFamily="18" charset="0"/>
              </a:rPr>
              <a:t>5 required covered jurisdictions across the country to </a:t>
            </a:r>
            <a:r>
              <a:rPr lang="en-US" sz="9200" b="1" dirty="0">
                <a:solidFill>
                  <a:schemeClr val="tx1"/>
                </a:solidFill>
                <a:latin typeface="Times New Roman" panose="02020603050405020304" pitchFamily="18" charset="0"/>
                <a:cs typeface="Times New Roman" panose="02020603050405020304" pitchFamily="18" charset="0"/>
              </a:rPr>
              <a:t>report</a:t>
            </a:r>
            <a:r>
              <a:rPr lang="en-US" sz="9200" dirty="0">
                <a:solidFill>
                  <a:schemeClr val="tx1"/>
                </a:solidFill>
                <a:latin typeface="Times New Roman" panose="02020603050405020304" pitchFamily="18" charset="0"/>
                <a:cs typeface="Times New Roman" panose="02020603050405020304" pitchFamily="18" charset="0"/>
              </a:rPr>
              <a:t> any voting changes they planned to make. </a:t>
            </a:r>
            <a:endParaRPr lang="en-US" sz="9200" dirty="0" smtClean="0">
              <a:solidFill>
                <a:schemeClr val="tx1"/>
              </a:solidFill>
              <a:latin typeface="Times New Roman" panose="02020603050405020304" pitchFamily="18" charset="0"/>
              <a:cs typeface="Times New Roman" panose="02020603050405020304" pitchFamily="18" charset="0"/>
            </a:endParaRPr>
          </a:p>
          <a:p>
            <a:pPr defTabSz="931774">
              <a:defRPr/>
            </a:pPr>
            <a:endParaRPr lang="en-US" sz="9200" dirty="0" smtClean="0">
              <a:solidFill>
                <a:schemeClr val="tx1"/>
              </a:solidFill>
              <a:latin typeface="Times New Roman" panose="02020603050405020304" pitchFamily="18" charset="0"/>
              <a:cs typeface="Times New Roman" panose="02020603050405020304" pitchFamily="18" charset="0"/>
            </a:endParaRPr>
          </a:p>
          <a:p>
            <a:pPr defTabSz="931774">
              <a:defRPr/>
            </a:pPr>
            <a:r>
              <a:rPr lang="en-US" sz="9200" b="1" dirty="0" smtClean="0">
                <a:solidFill>
                  <a:schemeClr val="tx1"/>
                </a:solidFill>
                <a:latin typeface="Times New Roman" panose="02020603050405020304" pitchFamily="18" charset="0"/>
                <a:cs typeface="Times New Roman" panose="02020603050405020304" pitchFamily="18" charset="0"/>
              </a:rPr>
              <a:t>With the </a:t>
            </a:r>
            <a:r>
              <a:rPr lang="en-US" sz="9200" b="1" i="1" dirty="0" smtClean="0">
                <a:solidFill>
                  <a:schemeClr val="tx1"/>
                </a:solidFill>
                <a:latin typeface="Times New Roman" panose="02020603050405020304" pitchFamily="18" charset="0"/>
                <a:cs typeface="Times New Roman" panose="02020603050405020304" pitchFamily="18" charset="0"/>
              </a:rPr>
              <a:t>Shelby </a:t>
            </a:r>
            <a:r>
              <a:rPr lang="en-US" sz="9200" b="1" dirty="0" smtClean="0">
                <a:solidFill>
                  <a:schemeClr val="tx1"/>
                </a:solidFill>
                <a:latin typeface="Times New Roman" panose="02020603050405020304" pitchFamily="18" charset="0"/>
                <a:cs typeface="Times New Roman" panose="02020603050405020304" pitchFamily="18" charset="0"/>
              </a:rPr>
              <a:t>decision, there is now </a:t>
            </a:r>
            <a:r>
              <a:rPr lang="en-US" sz="9200" b="1" u="sng" dirty="0" smtClean="0">
                <a:solidFill>
                  <a:schemeClr val="tx1"/>
                </a:solidFill>
                <a:latin typeface="Times New Roman" panose="02020603050405020304" pitchFamily="18" charset="0"/>
                <a:cs typeface="Times New Roman" panose="02020603050405020304" pitchFamily="18" charset="0"/>
              </a:rPr>
              <a:t>no </a:t>
            </a:r>
            <a:r>
              <a:rPr lang="en-US" sz="9200" b="1" u="sng" dirty="0">
                <a:solidFill>
                  <a:schemeClr val="tx1"/>
                </a:solidFill>
                <a:latin typeface="Times New Roman" panose="02020603050405020304" pitchFamily="18" charset="0"/>
                <a:cs typeface="Times New Roman" panose="02020603050405020304" pitchFamily="18" charset="0"/>
              </a:rPr>
              <a:t>mechanism</a:t>
            </a:r>
            <a:r>
              <a:rPr lang="en-US" sz="9200" b="1" dirty="0">
                <a:solidFill>
                  <a:schemeClr val="tx1"/>
                </a:solidFill>
                <a:latin typeface="Times New Roman" panose="02020603050405020304" pitchFamily="18" charset="0"/>
                <a:cs typeface="Times New Roman" panose="02020603050405020304" pitchFamily="18" charset="0"/>
              </a:rPr>
              <a:t> for </a:t>
            </a:r>
            <a:r>
              <a:rPr lang="en-US" sz="9200" b="1" dirty="0" smtClean="0">
                <a:solidFill>
                  <a:schemeClr val="tx1"/>
                </a:solidFill>
                <a:latin typeface="Times New Roman" panose="02020603050405020304" pitchFamily="18" charset="0"/>
                <a:cs typeface="Times New Roman" panose="02020603050405020304" pitchFamily="18" charset="0"/>
              </a:rPr>
              <a:t>systematically </a:t>
            </a:r>
            <a:r>
              <a:rPr lang="en-US" sz="9200" b="1" dirty="0">
                <a:solidFill>
                  <a:schemeClr val="tx1"/>
                </a:solidFill>
                <a:latin typeface="Times New Roman" panose="02020603050405020304" pitchFamily="18" charset="0"/>
                <a:cs typeface="Times New Roman" panose="02020603050405020304" pitchFamily="18" charset="0"/>
              </a:rPr>
              <a:t>obtaining information about changes to voting procedures for covered jurisdictions</a:t>
            </a:r>
            <a:r>
              <a:rPr lang="en-US" sz="9200" b="1" dirty="0" smtClean="0">
                <a:solidFill>
                  <a:schemeClr val="tx1"/>
                </a:solidFill>
                <a:latin typeface="Times New Roman" panose="02020603050405020304" pitchFamily="18" charset="0"/>
                <a:cs typeface="Times New Roman" panose="02020603050405020304" pitchFamily="18" charset="0"/>
              </a:rPr>
              <a:t>.</a:t>
            </a:r>
          </a:p>
          <a:p>
            <a:pPr defTabSz="931774">
              <a:defRPr/>
            </a:pPr>
            <a:endParaRPr lang="en-US" sz="9600" b="1"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TextBox 3"/>
          <p:cNvSpPr txBox="1"/>
          <p:nvPr/>
        </p:nvSpPr>
        <p:spPr>
          <a:xfrm>
            <a:off x="0" y="1371990"/>
            <a:ext cx="9144000" cy="1077218"/>
          </a:xfrm>
          <a:prstGeom prst="rect">
            <a:avLst/>
          </a:prstGeom>
          <a:solidFill>
            <a:schemeClr val="accent1"/>
          </a:solid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What We Lost in </a:t>
            </a:r>
            <a:r>
              <a:rPr lang="en-US" sz="3200" b="1" i="1" dirty="0" smtClean="0">
                <a:solidFill>
                  <a:schemeClr val="bg1"/>
                </a:solidFill>
                <a:latin typeface="Times New Roman" panose="02020603050405020304" pitchFamily="18" charset="0"/>
                <a:cs typeface="Times New Roman" panose="02020603050405020304" pitchFamily="18" charset="0"/>
              </a:rPr>
              <a:t>Shelby County v. Holder</a:t>
            </a:r>
            <a:r>
              <a:rPr lang="en-US" sz="3200" b="1" dirty="0" smtClean="0">
                <a:solidFill>
                  <a:schemeClr val="bg1"/>
                </a:solidFill>
                <a:latin typeface="Times New Roman" panose="02020603050405020304" pitchFamily="18" charset="0"/>
                <a:cs typeface="Times New Roman" panose="02020603050405020304" pitchFamily="18" charset="0"/>
              </a:rPr>
              <a:t>: </a:t>
            </a:r>
          </a:p>
          <a:p>
            <a:pPr algn="ctr"/>
            <a:r>
              <a:rPr lang="en-US" sz="3200" b="1" dirty="0" smtClean="0">
                <a:solidFill>
                  <a:schemeClr val="bg1"/>
                </a:solidFill>
                <a:latin typeface="Times New Roman" panose="02020603050405020304" pitchFamily="18" charset="0"/>
                <a:cs typeface="Times New Roman" panose="02020603050405020304" pitchFamily="18" charset="0"/>
              </a:rPr>
              <a:t>Notice </a:t>
            </a:r>
            <a:r>
              <a:rPr lang="en-US" sz="3200" b="1" dirty="0">
                <a:solidFill>
                  <a:schemeClr val="bg1"/>
                </a:solidFill>
                <a:latin typeface="Times New Roman" panose="02020603050405020304" pitchFamily="18" charset="0"/>
                <a:cs typeface="Times New Roman" panose="02020603050405020304" pitchFamily="18" charset="0"/>
              </a:rPr>
              <a:t>of Voting Changes</a:t>
            </a:r>
          </a:p>
        </p:txBody>
      </p:sp>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9614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 y="2645229"/>
            <a:ext cx="8915400" cy="4038600"/>
          </a:xfrm>
        </p:spPr>
        <p:txBody>
          <a:bodyPr>
            <a:normAutofit fontScale="40000" lnSpcReduction="20000"/>
          </a:bodyPr>
          <a:lstStyle/>
          <a:p>
            <a:pPr lvl="0" defTabSz="931774">
              <a:lnSpc>
                <a:spcPct val="120000"/>
              </a:lnSpc>
              <a:spcBef>
                <a:spcPts val="0"/>
              </a:spcBef>
              <a:defRPr/>
            </a:pPr>
            <a:r>
              <a:rPr lang="en-US" sz="8000" dirty="0" smtClean="0">
                <a:solidFill>
                  <a:schemeClr val="tx1"/>
                </a:solidFill>
                <a:latin typeface="Times New Roman" panose="02020603050405020304" pitchFamily="18" charset="0"/>
                <a:cs typeface="Times New Roman" panose="02020603050405020304" pitchFamily="18" charset="0"/>
              </a:rPr>
              <a:t>Section </a:t>
            </a:r>
            <a:r>
              <a:rPr lang="en-US" sz="8000" dirty="0">
                <a:solidFill>
                  <a:schemeClr val="tx1"/>
                </a:solidFill>
                <a:latin typeface="Times New Roman" panose="02020603050405020304" pitchFamily="18" charset="0"/>
                <a:cs typeface="Times New Roman" panose="02020603050405020304" pitchFamily="18" charset="0"/>
              </a:rPr>
              <a:t>5 prevented voting changes from being implemented </a:t>
            </a:r>
            <a:r>
              <a:rPr lang="en-US" sz="8000" b="1" u="sng" dirty="0">
                <a:solidFill>
                  <a:schemeClr val="tx1"/>
                </a:solidFill>
                <a:latin typeface="Times New Roman" panose="02020603050405020304" pitchFamily="18" charset="0"/>
                <a:cs typeface="Times New Roman" panose="02020603050405020304" pitchFamily="18" charset="0"/>
              </a:rPr>
              <a:t>until jurisdictions proved</a:t>
            </a:r>
            <a:r>
              <a:rPr lang="en-US" sz="8000" b="1" dirty="0">
                <a:solidFill>
                  <a:schemeClr val="tx1"/>
                </a:solidFill>
                <a:latin typeface="Times New Roman" panose="02020603050405020304" pitchFamily="18" charset="0"/>
                <a:cs typeface="Times New Roman" panose="02020603050405020304" pitchFamily="18" charset="0"/>
              </a:rPr>
              <a:t> </a:t>
            </a:r>
            <a:r>
              <a:rPr lang="en-US" sz="8000" dirty="0">
                <a:solidFill>
                  <a:schemeClr val="tx1"/>
                </a:solidFill>
                <a:latin typeface="Times New Roman" panose="02020603050405020304" pitchFamily="18" charset="0"/>
                <a:cs typeface="Times New Roman" panose="02020603050405020304" pitchFamily="18" charset="0"/>
              </a:rPr>
              <a:t>that they weren’t racially discriminatory. </a:t>
            </a:r>
            <a:endParaRPr lang="en-US" sz="8000" dirty="0" smtClean="0">
              <a:solidFill>
                <a:schemeClr val="tx1"/>
              </a:solidFill>
              <a:latin typeface="Times New Roman" panose="02020603050405020304" pitchFamily="18" charset="0"/>
              <a:cs typeface="Times New Roman" panose="02020603050405020304" pitchFamily="18" charset="0"/>
            </a:endParaRPr>
          </a:p>
          <a:p>
            <a:pPr lvl="0" defTabSz="931774">
              <a:lnSpc>
                <a:spcPct val="120000"/>
              </a:lnSpc>
              <a:spcBef>
                <a:spcPts val="0"/>
              </a:spcBef>
              <a:defRPr/>
            </a:pPr>
            <a:endParaRPr lang="en-US" sz="8000" dirty="0">
              <a:solidFill>
                <a:schemeClr val="tx1"/>
              </a:solidFill>
              <a:latin typeface="Times New Roman" panose="02020603050405020304" pitchFamily="18" charset="0"/>
              <a:cs typeface="Times New Roman" panose="02020603050405020304" pitchFamily="18" charset="0"/>
            </a:endParaRPr>
          </a:p>
          <a:p>
            <a:pPr lvl="0" defTabSz="931774">
              <a:lnSpc>
                <a:spcPct val="120000"/>
              </a:lnSpc>
              <a:spcBef>
                <a:spcPts val="0"/>
              </a:spcBef>
              <a:defRPr/>
            </a:pPr>
            <a:r>
              <a:rPr lang="en-US" sz="8000" b="1" dirty="0" smtClean="0">
                <a:solidFill>
                  <a:schemeClr val="tx1"/>
                </a:solidFill>
                <a:latin typeface="Times New Roman" panose="02020603050405020304" pitchFamily="18" charset="0"/>
                <a:cs typeface="Times New Roman" panose="02020603050405020304" pitchFamily="18" charset="0"/>
              </a:rPr>
              <a:t>With the decision in </a:t>
            </a:r>
            <a:r>
              <a:rPr lang="en-US" sz="8000" b="1" i="1" dirty="0" smtClean="0">
                <a:solidFill>
                  <a:schemeClr val="tx1"/>
                </a:solidFill>
                <a:latin typeface="Times New Roman" panose="02020603050405020304" pitchFamily="18" charset="0"/>
                <a:cs typeface="Times New Roman" panose="02020603050405020304" pitchFamily="18" charset="0"/>
              </a:rPr>
              <a:t>Shelby County v. Holder</a:t>
            </a:r>
            <a:r>
              <a:rPr lang="en-US" sz="8000" b="1" dirty="0" smtClean="0">
                <a:solidFill>
                  <a:schemeClr val="tx1"/>
                </a:solidFill>
                <a:latin typeface="Times New Roman" panose="02020603050405020304" pitchFamily="18" charset="0"/>
                <a:cs typeface="Times New Roman" panose="02020603050405020304" pitchFamily="18" charset="0"/>
              </a:rPr>
              <a:t>, </a:t>
            </a:r>
            <a:r>
              <a:rPr lang="en-US" sz="8000" b="1" dirty="0">
                <a:solidFill>
                  <a:schemeClr val="tx1"/>
                </a:solidFill>
                <a:latin typeface="Times New Roman" panose="02020603050405020304" pitchFamily="18" charset="0"/>
                <a:cs typeface="Times New Roman" panose="02020603050405020304" pitchFamily="18" charset="0"/>
              </a:rPr>
              <a:t>jurisdictions can now </a:t>
            </a:r>
            <a:r>
              <a:rPr lang="en-US" sz="8000" b="1" dirty="0" smtClean="0">
                <a:solidFill>
                  <a:schemeClr val="tx1"/>
                </a:solidFill>
                <a:latin typeface="Times New Roman" panose="02020603050405020304" pitchFamily="18" charset="0"/>
                <a:cs typeface="Times New Roman" panose="02020603050405020304" pitchFamily="18" charset="0"/>
              </a:rPr>
              <a:t>implement voting </a:t>
            </a:r>
            <a:r>
              <a:rPr lang="en-US" sz="8000" b="1" dirty="0">
                <a:solidFill>
                  <a:schemeClr val="tx1"/>
                </a:solidFill>
                <a:latin typeface="Times New Roman" panose="02020603050405020304" pitchFamily="18" charset="0"/>
                <a:cs typeface="Times New Roman" panose="02020603050405020304" pitchFamily="18" charset="0"/>
              </a:rPr>
              <a:t>changes without the federal government providing oversight as a check against racial discrimination</a:t>
            </a:r>
            <a:r>
              <a:rPr lang="en-US" sz="8000" b="1" dirty="0" smtClean="0">
                <a:solidFill>
                  <a:schemeClr val="tx1"/>
                </a:solidFill>
                <a:latin typeface="Times New Roman" panose="02020603050405020304" pitchFamily="18" charset="0"/>
                <a:cs typeface="Times New Roman" panose="02020603050405020304" pitchFamily="18" charset="0"/>
              </a:rPr>
              <a:t>.</a:t>
            </a:r>
            <a:endParaRPr lang="en-US" sz="9600" b="1"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TextBox 3"/>
          <p:cNvSpPr txBox="1"/>
          <p:nvPr/>
        </p:nvSpPr>
        <p:spPr>
          <a:xfrm>
            <a:off x="0" y="1371990"/>
            <a:ext cx="9144000" cy="1077218"/>
          </a:xfrm>
          <a:prstGeom prst="rect">
            <a:avLst/>
          </a:prstGeom>
          <a:solidFill>
            <a:schemeClr val="accent1"/>
          </a:solid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What We Lost in </a:t>
            </a:r>
            <a:r>
              <a:rPr lang="en-US" sz="3200" b="1" i="1" dirty="0">
                <a:solidFill>
                  <a:schemeClr val="bg1"/>
                </a:solidFill>
                <a:latin typeface="Times New Roman" panose="02020603050405020304" pitchFamily="18" charset="0"/>
                <a:cs typeface="Times New Roman" panose="02020603050405020304" pitchFamily="18" charset="0"/>
              </a:rPr>
              <a:t>Shelby County v. Holder</a:t>
            </a:r>
            <a:r>
              <a:rPr lang="en-US" sz="3200" b="1" dirty="0">
                <a:solidFill>
                  <a:schemeClr val="bg1"/>
                </a:solidFill>
                <a:latin typeface="Times New Roman" panose="02020603050405020304" pitchFamily="18" charset="0"/>
                <a:cs typeface="Times New Roman" panose="02020603050405020304" pitchFamily="18" charset="0"/>
              </a:rPr>
              <a:t>: </a:t>
            </a:r>
          </a:p>
          <a:p>
            <a:pPr algn="ctr"/>
            <a:r>
              <a:rPr lang="en-US" sz="3200" b="1" dirty="0" smtClean="0">
                <a:solidFill>
                  <a:schemeClr val="bg1"/>
                </a:solidFill>
                <a:latin typeface="Times New Roman" panose="02020603050405020304" pitchFamily="18" charset="0"/>
                <a:cs typeface="Times New Roman" panose="02020603050405020304" pitchFamily="18" charset="0"/>
              </a:rPr>
              <a:t> Preventing </a:t>
            </a:r>
            <a:r>
              <a:rPr lang="en-US" sz="3200" b="1" dirty="0">
                <a:solidFill>
                  <a:schemeClr val="bg1"/>
                </a:solidFill>
                <a:latin typeface="Times New Roman" panose="02020603050405020304" pitchFamily="18" charset="0"/>
                <a:cs typeface="Times New Roman" panose="02020603050405020304" pitchFamily="18" charset="0"/>
              </a:rPr>
              <a:t>Implementation of New Changes</a:t>
            </a:r>
          </a:p>
        </p:txBody>
      </p:sp>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2214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0" y="1371990"/>
            <a:ext cx="9144000" cy="1015663"/>
          </a:xfrm>
          <a:prstGeom prst="rect">
            <a:avLst/>
          </a:prstGeom>
          <a:solidFill>
            <a:schemeClr val="accent1"/>
          </a:solidFill>
        </p:spPr>
        <p:txBody>
          <a:bodyPr wrap="square" rtlCol="0">
            <a:spAutoFit/>
          </a:bodyPr>
          <a:lstStyle/>
          <a:p>
            <a:pPr algn="ctr"/>
            <a:r>
              <a:rPr lang="en-US" sz="3000" b="1" dirty="0">
                <a:solidFill>
                  <a:schemeClr val="bg1"/>
                </a:solidFill>
                <a:latin typeface="Times New Roman" panose="02020603050405020304" pitchFamily="18" charset="0"/>
                <a:cs typeface="Times New Roman" panose="02020603050405020304" pitchFamily="18" charset="0"/>
              </a:rPr>
              <a:t>Recent Examples of Section 5 of the Voting Rights </a:t>
            </a:r>
            <a:r>
              <a:rPr lang="en-US" sz="3000" b="1" dirty="0" smtClean="0">
                <a:solidFill>
                  <a:schemeClr val="bg1"/>
                </a:solidFill>
                <a:latin typeface="Times New Roman" panose="02020603050405020304" pitchFamily="18" charset="0"/>
                <a:cs typeface="Times New Roman" panose="02020603050405020304" pitchFamily="18" charset="0"/>
              </a:rPr>
              <a:t>Act </a:t>
            </a:r>
            <a:r>
              <a:rPr lang="en-US" sz="3000" b="1" i="1" dirty="0" smtClean="0">
                <a:solidFill>
                  <a:schemeClr val="bg1"/>
                </a:solidFill>
                <a:latin typeface="Times New Roman" panose="02020603050405020304" pitchFamily="18" charset="0"/>
                <a:cs typeface="Times New Roman" panose="02020603050405020304" pitchFamily="18" charset="0"/>
              </a:rPr>
              <a:t>North Carolina Voter ID (post Shelby)</a:t>
            </a:r>
            <a:endParaRPr lang="en-US" sz="3000" i="1"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620000" y="5619875"/>
            <a:ext cx="1395378" cy="215444"/>
          </a:xfrm>
          <a:prstGeom prst="rect">
            <a:avLst/>
          </a:prstGeom>
          <a:noFill/>
        </p:spPr>
        <p:txBody>
          <a:bodyPr wrap="square" rtlCol="0">
            <a:spAutoFit/>
          </a:bodyPr>
          <a:lstStyle/>
          <a:p>
            <a:r>
              <a:rPr lang="en-US" sz="800" i="1" dirty="0" smtClean="0">
                <a:latin typeface="Times New Roman" panose="02020603050405020304" pitchFamily="18" charset="0"/>
                <a:cs typeface="Times New Roman" panose="02020603050405020304" pitchFamily="18" charset="0"/>
              </a:rPr>
              <a:t>Photo by </a:t>
            </a:r>
            <a:r>
              <a:rPr lang="en-US" sz="800" dirty="0" smtClean="0">
                <a:latin typeface="Times New Roman" panose="02020603050405020304" pitchFamily="18" charset="0"/>
                <a:cs typeface="Times New Roman" panose="02020603050405020304" pitchFamily="18" charset="0"/>
              </a:rPr>
              <a:t>Gerry </a:t>
            </a:r>
            <a:r>
              <a:rPr lang="en-US" sz="800" dirty="0">
                <a:latin typeface="Times New Roman" panose="02020603050405020304" pitchFamily="18" charset="0"/>
                <a:cs typeface="Times New Roman" panose="02020603050405020304" pitchFamily="18" charset="0"/>
              </a:rPr>
              <a:t>Broome/AP</a:t>
            </a:r>
          </a:p>
        </p:txBody>
      </p:sp>
      <p:pic>
        <p:nvPicPr>
          <p:cNvPr id="2050" name="Picture 2" descr="Opponents of North Carolina's new voter ID legislation wear tape over their mouths while sitting in the gallery of the House chamber of the North Carolina General Assembly in Raleigh, N.C., on April 24, where lawmakers debated new voter laws. On Monday, Gov. Pat McCrory signed a new law that requires a state-approved photo ID to vote and cuts early-voting opportuni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078" y="2968115"/>
            <a:ext cx="4729248" cy="265176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8600" y="3049042"/>
            <a:ext cx="3824568" cy="2818358"/>
          </a:xfrm>
          <a:prstGeom prst="round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en-US" sz="2000" b="1" dirty="0" smtClean="0">
                <a:latin typeface="Times New Roman" panose="02020603050405020304" pitchFamily="18" charset="0"/>
                <a:cs typeface="Times New Roman" panose="02020603050405020304" pitchFamily="18" charset="0"/>
              </a:rPr>
              <a:t>On April 24, 2013, opponents </a:t>
            </a:r>
            <a:r>
              <a:rPr lang="en-US" sz="2000" b="1" dirty="0">
                <a:latin typeface="Times New Roman" panose="02020603050405020304" pitchFamily="18" charset="0"/>
                <a:cs typeface="Times New Roman" panose="02020603050405020304" pitchFamily="18" charset="0"/>
              </a:rPr>
              <a:t>of North Carolina's new voter ID legislation wear tape over their mouths while sitting in the gallery of the House chamber of the North Carolina General Assembly in Raleigh, N.C</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where lawmakers debated new voter laws. </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008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71990"/>
            <a:ext cx="9144000" cy="1015663"/>
          </a:xfrm>
          <a:prstGeom prst="rect">
            <a:avLst/>
          </a:prstGeom>
          <a:solidFill>
            <a:schemeClr val="accent1"/>
          </a:solidFill>
        </p:spPr>
        <p:txBody>
          <a:bodyPr wrap="square" rtlCol="0">
            <a:spAutoFit/>
          </a:bodyPr>
          <a:lstStyle/>
          <a:p>
            <a:pPr algn="ctr"/>
            <a:r>
              <a:rPr lang="en-US" sz="3000" b="1" dirty="0">
                <a:solidFill>
                  <a:schemeClr val="bg1"/>
                </a:solidFill>
                <a:latin typeface="Times New Roman" panose="02020603050405020304" pitchFamily="18" charset="0"/>
                <a:cs typeface="Times New Roman" panose="02020603050405020304" pitchFamily="18" charset="0"/>
              </a:rPr>
              <a:t>Recent Examples of Section 5 of the Voting Rights </a:t>
            </a:r>
            <a:r>
              <a:rPr lang="en-US" sz="3000" b="1" dirty="0" smtClean="0">
                <a:solidFill>
                  <a:schemeClr val="bg1"/>
                </a:solidFill>
                <a:latin typeface="Times New Roman" panose="02020603050405020304" pitchFamily="18" charset="0"/>
                <a:cs typeface="Times New Roman" panose="02020603050405020304" pitchFamily="18" charset="0"/>
              </a:rPr>
              <a:t>Act </a:t>
            </a:r>
            <a:r>
              <a:rPr lang="en-US" sz="3000" b="1" i="1" dirty="0" smtClean="0">
                <a:solidFill>
                  <a:schemeClr val="bg1"/>
                </a:solidFill>
                <a:latin typeface="Times New Roman" panose="02020603050405020304" pitchFamily="18" charset="0"/>
                <a:cs typeface="Times New Roman" panose="02020603050405020304" pitchFamily="18" charset="0"/>
              </a:rPr>
              <a:t>Texas Voter ID (post Shelby)</a:t>
            </a:r>
            <a:endParaRPr lang="en-US" sz="3000" i="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pic>
        <p:nvPicPr>
          <p:cNvPr id="4098" name="Picture 2" descr="http://blogs.utexas.edu/texasvotes/files/2012/08/voter_id_013111-thumb-640xauto-2135.jpg"/>
          <p:cNvPicPr>
            <a:picLocks noChangeAspect="1" noChangeArrowheads="1"/>
          </p:cNvPicPr>
          <p:nvPr/>
        </p:nvPicPr>
        <p:blipFill rotWithShape="1">
          <a:blip r:embed="rId4">
            <a:extLst>
              <a:ext uri="{28A0092B-C50C-407E-A947-70E740481C1C}">
                <a14:useLocalDpi xmlns:a14="http://schemas.microsoft.com/office/drawing/2010/main" val="0"/>
              </a:ext>
            </a:extLst>
          </a:blip>
          <a:srcRect l="15357" t="7428" r="24643" b="6572"/>
          <a:stretch/>
        </p:blipFill>
        <p:spPr bwMode="auto">
          <a:xfrm>
            <a:off x="2536370" y="2590800"/>
            <a:ext cx="4184976" cy="37490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45689" y="6338705"/>
            <a:ext cx="1371600" cy="215444"/>
          </a:xfrm>
          <a:prstGeom prst="rect">
            <a:avLst/>
          </a:prstGeom>
          <a:noFill/>
        </p:spPr>
        <p:txBody>
          <a:bodyPr wrap="square" rtlCol="0">
            <a:spAutoFit/>
          </a:bodyPr>
          <a:lstStyle/>
          <a:p>
            <a:r>
              <a:rPr lang="en-US" sz="800" dirty="0" smtClean="0">
                <a:latin typeface="Times New Roman" panose="02020603050405020304" pitchFamily="18" charset="0"/>
                <a:cs typeface="Times New Roman" panose="02020603050405020304" pitchFamily="18" charset="0"/>
              </a:rPr>
              <a:t>Photo: blogs.utexas.edu</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971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71990"/>
            <a:ext cx="9144000" cy="1015663"/>
          </a:xfrm>
          <a:prstGeom prst="rect">
            <a:avLst/>
          </a:prstGeom>
          <a:solidFill>
            <a:schemeClr val="accent1"/>
          </a:solidFill>
        </p:spPr>
        <p:txBody>
          <a:bodyPr wrap="square" rtlCol="0">
            <a:spAutoFit/>
          </a:bodyPr>
          <a:lstStyle/>
          <a:p>
            <a:pPr algn="ctr"/>
            <a:r>
              <a:rPr lang="en-US" sz="3000" b="1" dirty="0">
                <a:solidFill>
                  <a:schemeClr val="bg1"/>
                </a:solidFill>
                <a:latin typeface="Times New Roman" panose="02020603050405020304" pitchFamily="18" charset="0"/>
                <a:cs typeface="Times New Roman" panose="02020603050405020304" pitchFamily="18" charset="0"/>
              </a:rPr>
              <a:t>Recent Examples of Section 5 of the Voting Rights </a:t>
            </a:r>
            <a:r>
              <a:rPr lang="en-US" sz="3000" b="1" dirty="0" smtClean="0">
                <a:solidFill>
                  <a:schemeClr val="bg1"/>
                </a:solidFill>
                <a:latin typeface="Times New Roman" panose="02020603050405020304" pitchFamily="18" charset="0"/>
                <a:cs typeface="Times New Roman" panose="02020603050405020304" pitchFamily="18" charset="0"/>
              </a:rPr>
              <a:t>Act </a:t>
            </a:r>
            <a:r>
              <a:rPr lang="en-US" sz="3000" b="1" i="1" dirty="0" smtClean="0">
                <a:solidFill>
                  <a:schemeClr val="bg1"/>
                </a:solidFill>
                <a:latin typeface="Times New Roman" panose="02020603050405020304" pitchFamily="18" charset="0"/>
                <a:cs typeface="Times New Roman" panose="02020603050405020304" pitchFamily="18" charset="0"/>
              </a:rPr>
              <a:t>Texas Redistricting (pre Shelby)</a:t>
            </a:r>
            <a:endParaRPr lang="en-US" sz="3000" i="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pic>
        <p:nvPicPr>
          <p:cNvPr id="5122" name="Picture 2" descr="http://www.blackradionetwork.com/images/userfiles/Tex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598" y="2590800"/>
            <a:ext cx="4887311"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6248400"/>
            <a:ext cx="1828800" cy="215444"/>
          </a:xfrm>
          <a:prstGeom prst="rect">
            <a:avLst/>
          </a:prstGeom>
          <a:noFill/>
        </p:spPr>
        <p:txBody>
          <a:bodyPr wrap="square" rtlCol="0">
            <a:spAutoFit/>
          </a:bodyPr>
          <a:lstStyle/>
          <a:p>
            <a:r>
              <a:rPr lang="en-US" sz="800" dirty="0" smtClean="0">
                <a:latin typeface="Times New Roman" panose="02020603050405020304" pitchFamily="18" charset="0"/>
                <a:cs typeface="Times New Roman" panose="02020603050405020304" pitchFamily="18" charset="0"/>
              </a:rPr>
              <a:t>Photo: www.blackradionetwork.com</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1534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71990"/>
            <a:ext cx="9144000" cy="1046440"/>
          </a:xfrm>
          <a:prstGeom prst="rect">
            <a:avLst/>
          </a:prstGeom>
          <a:solidFill>
            <a:schemeClr val="accent1"/>
          </a:solidFill>
        </p:spPr>
        <p:txBody>
          <a:bodyPr wrap="square" rtlCol="0">
            <a:spAutoFit/>
          </a:bodyPr>
          <a:lstStyle/>
          <a:p>
            <a:pPr algn="ctr"/>
            <a:r>
              <a:rPr lang="en-US" sz="3000" b="1" dirty="0">
                <a:solidFill>
                  <a:schemeClr val="bg1"/>
                </a:solidFill>
                <a:latin typeface="Times New Roman" panose="02020603050405020304" pitchFamily="18" charset="0"/>
                <a:cs typeface="Times New Roman" panose="02020603050405020304" pitchFamily="18" charset="0"/>
              </a:rPr>
              <a:t>Recent Examples of Section 5 of the Voting Rights </a:t>
            </a:r>
            <a:r>
              <a:rPr lang="en-US" sz="3000" b="1" dirty="0" smtClean="0">
                <a:solidFill>
                  <a:schemeClr val="bg1"/>
                </a:solidFill>
                <a:latin typeface="Times New Roman" panose="02020603050405020304" pitchFamily="18" charset="0"/>
                <a:cs typeface="Times New Roman" panose="02020603050405020304" pitchFamily="18" charset="0"/>
              </a:rPr>
              <a:t>Act</a:t>
            </a:r>
          </a:p>
          <a:p>
            <a:pPr algn="ctr"/>
            <a:r>
              <a:rPr lang="en-US" sz="3200" b="1" i="1" dirty="0">
                <a:solidFill>
                  <a:schemeClr val="bg1"/>
                </a:solidFill>
                <a:latin typeface="Times New Roman" panose="02020603050405020304" pitchFamily="18" charset="0"/>
                <a:cs typeface="Times New Roman" panose="02020603050405020304" pitchFamily="18" charset="0"/>
              </a:rPr>
              <a:t>Natchez, </a:t>
            </a:r>
            <a:r>
              <a:rPr lang="en-US" sz="3200" b="1" i="1" dirty="0" smtClean="0">
                <a:solidFill>
                  <a:schemeClr val="bg1"/>
                </a:solidFill>
                <a:latin typeface="Times New Roman" panose="02020603050405020304" pitchFamily="18" charset="0"/>
                <a:cs typeface="Times New Roman" panose="02020603050405020304" pitchFamily="18" charset="0"/>
              </a:rPr>
              <a:t>Mississippi (pre Shelby)</a:t>
            </a:r>
            <a:endParaRPr lang="en-US" sz="3000" i="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
        <p:nvSpPr>
          <p:cNvPr id="6" name="Rounded Rectangle 5"/>
          <p:cNvSpPr/>
          <p:nvPr/>
        </p:nvSpPr>
        <p:spPr>
          <a:xfrm>
            <a:off x="228600" y="3049042"/>
            <a:ext cx="3824568" cy="2667000"/>
          </a:xfrm>
          <a:prstGeom prst="round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In 2011, the city of Natchez, Mississippi, proposed a redistricting plan </a:t>
            </a:r>
            <a:r>
              <a:rPr lang="en-US" sz="2000" b="1" dirty="0" smtClean="0">
                <a:solidFill>
                  <a:schemeClr val="tx1"/>
                </a:solidFill>
                <a:latin typeface="Times New Roman" panose="02020603050405020304" pitchFamily="18" charset="0"/>
                <a:cs typeface="Times New Roman" panose="02020603050405020304" pitchFamily="18" charset="0"/>
              </a:rPr>
              <a:t>that eliminated </a:t>
            </a:r>
            <a:r>
              <a:rPr lang="en-US" sz="2000" b="1" dirty="0">
                <a:solidFill>
                  <a:schemeClr val="tx1"/>
                </a:solidFill>
                <a:latin typeface="Times New Roman" panose="02020603050405020304" pitchFamily="18" charset="0"/>
                <a:cs typeface="Times New Roman" panose="02020603050405020304" pitchFamily="18" charset="0"/>
              </a:rPr>
              <a:t>the ability of Blacks </a:t>
            </a:r>
            <a:r>
              <a:rPr lang="en-US" sz="2000" b="1" dirty="0" smtClean="0">
                <a:solidFill>
                  <a:schemeClr val="tx1"/>
                </a:solidFill>
                <a:latin typeface="Times New Roman" panose="02020603050405020304" pitchFamily="18" charset="0"/>
                <a:cs typeface="Times New Roman" panose="02020603050405020304" pitchFamily="18" charset="0"/>
              </a:rPr>
              <a:t>to </a:t>
            </a:r>
            <a:r>
              <a:rPr lang="en-US" sz="2000" b="1" dirty="0">
                <a:solidFill>
                  <a:schemeClr val="tx1"/>
                </a:solidFill>
                <a:latin typeface="Times New Roman" panose="02020603050405020304" pitchFamily="18" charset="0"/>
                <a:cs typeface="Times New Roman" panose="02020603050405020304" pitchFamily="18" charset="0"/>
              </a:rPr>
              <a:t>elect their preferred candidate. </a:t>
            </a:r>
          </a:p>
        </p:txBody>
      </p:sp>
      <p:sp>
        <p:nvSpPr>
          <p:cNvPr id="2" name="TextBox 1"/>
          <p:cNvSpPr txBox="1"/>
          <p:nvPr/>
        </p:nvSpPr>
        <p:spPr>
          <a:xfrm>
            <a:off x="7315200" y="5630091"/>
            <a:ext cx="1714023" cy="215444"/>
          </a:xfrm>
          <a:prstGeom prst="rect">
            <a:avLst/>
          </a:prstGeom>
          <a:noFill/>
        </p:spPr>
        <p:txBody>
          <a:bodyPr wrap="square" rtlCol="0">
            <a:spAutoFit/>
          </a:bodyPr>
          <a:lstStyle/>
          <a:p>
            <a:r>
              <a:rPr lang="en-US" sz="800" dirty="0" smtClean="0">
                <a:latin typeface="Times New Roman" panose="02020603050405020304" pitchFamily="18" charset="0"/>
                <a:cs typeface="Times New Roman" panose="02020603050405020304" pitchFamily="18" charset="0"/>
              </a:rPr>
              <a:t>Photo: www.natchezdemocrat.com</a:t>
            </a:r>
            <a:endParaRPr lang="en-US" sz="800" dirty="0">
              <a:latin typeface="Times New Roman" panose="02020603050405020304" pitchFamily="18" charset="0"/>
              <a:cs typeface="Times New Roman" panose="02020603050405020304" pitchFamily="18" charset="0"/>
            </a:endParaRPr>
          </a:p>
        </p:txBody>
      </p:sp>
      <p:pic>
        <p:nvPicPr>
          <p:cNvPr id="3076" name="Picture 4" descr="http://natchezdemocrat.com.s3.amazonaws.com/wp-content/uploads/2011/10/102711_RedistrictingMaps1_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318" y="2971800"/>
            <a:ext cx="4679573"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49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71990"/>
            <a:ext cx="9144000" cy="1077218"/>
          </a:xfrm>
          <a:prstGeom prst="rect">
            <a:avLst/>
          </a:prstGeom>
          <a:solidFill>
            <a:schemeClr val="accent1"/>
          </a:solid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Now what? Is the Court the final word on the VRA? </a:t>
            </a:r>
          </a:p>
        </p:txBody>
      </p:sp>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pic>
        <p:nvPicPr>
          <p:cNvPr id="8194" name="Picture 2" descr="http://libertylog.org/wp-content/uploads/2013/06/SCOT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609908"/>
            <a:ext cx="5564079" cy="3474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67200" y="6084628"/>
            <a:ext cx="3505200" cy="215444"/>
          </a:xfrm>
          <a:prstGeom prst="rect">
            <a:avLst/>
          </a:prstGeom>
          <a:noFill/>
        </p:spPr>
        <p:txBody>
          <a:bodyPr wrap="square" rtlCol="0">
            <a:spAutoFit/>
          </a:bodyPr>
          <a:lstStyle/>
          <a:p>
            <a:r>
              <a:rPr lang="en-US" sz="800" dirty="0" smtClean="0">
                <a:latin typeface="Times New Roman" panose="02020603050405020304" pitchFamily="18" charset="0"/>
                <a:cs typeface="Times New Roman" panose="02020603050405020304" pitchFamily="18" charset="0"/>
              </a:rPr>
              <a:t>Photo by Steve </a:t>
            </a:r>
            <a:r>
              <a:rPr lang="en-US" sz="800" dirty="0">
                <a:latin typeface="Times New Roman" panose="02020603050405020304" pitchFamily="18" charset="0"/>
                <a:cs typeface="Times New Roman" panose="02020603050405020304" pitchFamily="18" charset="0"/>
              </a:rPr>
              <a:t>Petteway, Collection of the Supreme Court of the United </a:t>
            </a:r>
            <a:r>
              <a:rPr lang="en-US" sz="800" dirty="0" smtClean="0">
                <a:latin typeface="Times New Roman" panose="02020603050405020304" pitchFamily="18" charset="0"/>
                <a:cs typeface="Times New Roman" panose="02020603050405020304" pitchFamily="18" charset="0"/>
              </a:rPr>
              <a:t>States.</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121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71990"/>
            <a:ext cx="9144000" cy="584775"/>
          </a:xfrm>
          <a:prstGeom prst="rect">
            <a:avLst/>
          </a:prstGeom>
          <a:solidFill>
            <a:schemeClr val="accent1"/>
          </a:solid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NO!</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pic>
        <p:nvPicPr>
          <p:cNvPr id="9218" name="Picture 2" descr="http://colorlines.com/assets_c/2013/06/voting_rights_act_rally-62013-thumb-640xauto-84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286" y="2286000"/>
            <a:ext cx="6096000" cy="4000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19800" y="6298521"/>
            <a:ext cx="1480457" cy="215444"/>
          </a:xfrm>
          <a:prstGeom prst="rect">
            <a:avLst/>
          </a:prstGeom>
          <a:noFill/>
        </p:spPr>
        <p:txBody>
          <a:bodyPr wrap="square" rtlCol="0">
            <a:spAutoFit/>
          </a:bodyPr>
          <a:lstStyle/>
          <a:p>
            <a:r>
              <a:rPr lang="en-US" sz="800" dirty="0" smtClean="0">
                <a:latin typeface="Times New Roman" panose="02020603050405020304" pitchFamily="18" charset="0"/>
                <a:cs typeface="Times New Roman" panose="02020603050405020304" pitchFamily="18" charset="0"/>
              </a:rPr>
              <a:t>Photo: www. m.colorlines.com</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987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371990"/>
            <a:ext cx="9144000" cy="584775"/>
          </a:xfrm>
          <a:prstGeom prst="rect">
            <a:avLst/>
          </a:prstGeom>
          <a:solidFill>
            <a:schemeClr val="accent1"/>
          </a:solid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Congress Must Act!</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pic>
        <p:nvPicPr>
          <p:cNvPr id="4098" name="Picture 2" descr="Capitol Hill is shown. | AP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86000"/>
            <a:ext cx="5762625" cy="3124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05625" y="5419952"/>
            <a:ext cx="609600" cy="215444"/>
          </a:xfrm>
          <a:prstGeom prst="rect">
            <a:avLst/>
          </a:prstGeom>
          <a:noFill/>
        </p:spPr>
        <p:txBody>
          <a:bodyPr wrap="square" rtlCol="0">
            <a:spAutoFit/>
          </a:bodyPr>
          <a:lstStyle/>
          <a:p>
            <a:r>
              <a:rPr lang="en-US" sz="800" dirty="0" smtClean="0">
                <a:latin typeface="Times New Roman" panose="02020603050405020304" pitchFamily="18" charset="0"/>
                <a:cs typeface="Times New Roman" panose="02020603050405020304" pitchFamily="18" charset="0"/>
              </a:rPr>
              <a:t>AP Photo </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588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0" y="1371990"/>
            <a:ext cx="9144000" cy="584775"/>
          </a:xfrm>
          <a:prstGeom prst="rect">
            <a:avLst/>
          </a:prstGeom>
          <a:solidFill>
            <a:schemeClr val="accent1"/>
          </a:solid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A History of Bipartisan Reauthorizations</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838200" y="2220685"/>
            <a:ext cx="10668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1970</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629400" y="2209799"/>
            <a:ext cx="10668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1975</a:t>
            </a:r>
            <a:endParaRPr lang="en-US" sz="32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90600" y="5613974"/>
            <a:ext cx="10668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1982</a:t>
            </a:r>
            <a:endParaRPr lang="en-US" sz="3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629400" y="5638800"/>
            <a:ext cx="10668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2006</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181600" y="5638800"/>
            <a:ext cx="1676400" cy="215444"/>
          </a:xfrm>
          <a:prstGeom prst="rect">
            <a:avLst/>
          </a:prstGeom>
          <a:noFill/>
        </p:spPr>
        <p:txBody>
          <a:bodyPr wrap="square" rtlCol="0">
            <a:spAutoFit/>
          </a:bodyPr>
          <a:lstStyle/>
          <a:p>
            <a:r>
              <a:rPr lang="en-US" sz="800" dirty="0" smtClean="0">
                <a:latin typeface="Times New Roman" panose="02020603050405020304" pitchFamily="18" charset="0"/>
                <a:cs typeface="Times New Roman" panose="02020603050405020304" pitchFamily="18" charset="0"/>
              </a:rPr>
              <a:t>White House Photo by Paul </a:t>
            </a:r>
            <a:r>
              <a:rPr lang="en-US" sz="800" dirty="0">
                <a:latin typeface="Times New Roman" panose="02020603050405020304" pitchFamily="18" charset="0"/>
                <a:cs typeface="Times New Roman" panose="02020603050405020304" pitchFamily="18" charset="0"/>
              </a:rPr>
              <a:t>Morse</a:t>
            </a:r>
          </a:p>
        </p:txBody>
      </p:sp>
      <p:pic>
        <p:nvPicPr>
          <p:cNvPr id="5122" name="Picture 2" descr="File:Bush Signs Voting Rights Act of 2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512" y="2371725"/>
            <a:ext cx="4905375"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82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0" y="1372380"/>
            <a:ext cx="9154886" cy="584775"/>
          </a:xfrm>
          <a:prstGeom prst="rect">
            <a:avLst/>
          </a:prstGeom>
          <a:solidFill>
            <a:schemeClr val="accent1"/>
          </a:solid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Table of Contents</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12272" y="2295389"/>
            <a:ext cx="8686800" cy="4431983"/>
          </a:xfrm>
          <a:prstGeom prst="rect">
            <a:avLst/>
          </a:prstGeom>
          <a:noFill/>
        </p:spPr>
        <p:txBody>
          <a:bodyPr wrap="square" rtlCol="0">
            <a:spAutoFit/>
          </a:bodyPr>
          <a:lstStyle/>
          <a:p>
            <a:pPr marL="457200" indent="-457200">
              <a:buFont typeface="Wingdings" panose="05000000000000000000" pitchFamily="2" charset="2"/>
              <a:buChar char="ü"/>
            </a:pPr>
            <a:r>
              <a:rPr lang="en-US" sz="3200" b="1" dirty="0" smtClean="0">
                <a:latin typeface="Times New Roman" panose="02020603050405020304" pitchFamily="18" charset="0"/>
                <a:cs typeface="Times New Roman" panose="02020603050405020304" pitchFamily="18" charset="0"/>
              </a:rPr>
              <a:t> 	What is the Voting Rights Act? </a:t>
            </a:r>
          </a:p>
          <a:p>
            <a:r>
              <a:rPr lang="en-US" sz="3200" b="1" dirty="0" smtClean="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ü"/>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What’s the big deal with </a:t>
            </a:r>
          </a:p>
          <a:p>
            <a:r>
              <a:rPr lang="en-US" sz="3200" b="1" i="1" dirty="0" smtClean="0">
                <a:latin typeface="Times New Roman" panose="02020603050405020304" pitchFamily="18" charset="0"/>
                <a:cs typeface="Times New Roman" panose="02020603050405020304" pitchFamily="18" charset="0"/>
              </a:rPr>
              <a:t>	Shelby County v. Holder?</a:t>
            </a:r>
            <a:endParaRPr lang="en-US" sz="3200" b="1" dirty="0" smtClean="0">
              <a:latin typeface="Times New Roman" panose="02020603050405020304" pitchFamily="18" charset="0"/>
              <a:cs typeface="Times New Roman" panose="02020603050405020304" pitchFamily="18" charset="0"/>
            </a:endParaRPr>
          </a:p>
          <a:p>
            <a:pPr lvl="1" indent="-457200">
              <a:buFont typeface="Wingdings" panose="05000000000000000000" pitchFamily="2" charset="2"/>
              <a:buChar char="ü"/>
            </a:pPr>
            <a:endParaRPr lang="en-US" sz="3200" b="1" dirty="0" smtClean="0">
              <a:solidFill>
                <a:prstClr val="black"/>
              </a:solidFill>
              <a:latin typeface="Times New Roman" panose="02020603050405020304" pitchFamily="18" charset="0"/>
              <a:cs typeface="Times New Roman" panose="02020603050405020304" pitchFamily="18" charset="0"/>
            </a:endParaRPr>
          </a:p>
          <a:p>
            <a:pPr lvl="1" indent="-457200">
              <a:buFont typeface="Wingdings" panose="05000000000000000000" pitchFamily="2" charset="2"/>
              <a:buChar char="ü"/>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Now what? How can we fix this?</a:t>
            </a:r>
            <a:endParaRPr lang="en-US" sz="3200" b="1" dirty="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q"/>
            </a:pPr>
            <a:endParaRPr lang="en-US" sz="3000" dirty="0">
              <a:solidFill>
                <a:prstClr val="black"/>
              </a:solidFill>
              <a:latin typeface="Times New Roman" panose="02020603050405020304" pitchFamily="18" charset="0"/>
              <a:cs typeface="Times New Roman" panose="02020603050405020304" pitchFamily="18" charset="0"/>
            </a:endParaRPr>
          </a:p>
          <a:p>
            <a:endParaRPr lang="en-US" sz="3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US" sz="3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453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0" y="1371990"/>
            <a:ext cx="9144000" cy="584775"/>
          </a:xfrm>
          <a:prstGeom prst="rect">
            <a:avLst/>
          </a:prstGeom>
          <a:solidFill>
            <a:schemeClr val="accent1"/>
          </a:solid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2006 Bipartisan </a:t>
            </a:r>
            <a:r>
              <a:rPr lang="en-US" sz="3200" b="1" dirty="0">
                <a:solidFill>
                  <a:schemeClr val="bg1"/>
                </a:solidFill>
                <a:latin typeface="Times New Roman" panose="02020603050405020304" pitchFamily="18" charset="0"/>
                <a:cs typeface="Times New Roman" panose="02020603050405020304" pitchFamily="18" charset="0"/>
              </a:rPr>
              <a:t>R</a:t>
            </a:r>
            <a:r>
              <a:rPr lang="en-US" sz="3200" b="1" dirty="0" smtClean="0">
                <a:solidFill>
                  <a:schemeClr val="bg1"/>
                </a:solidFill>
                <a:latin typeface="Times New Roman" panose="02020603050405020304" pitchFamily="18" charset="0"/>
                <a:cs typeface="Times New Roman" panose="02020603050405020304" pitchFamily="18" charset="0"/>
              </a:rPr>
              <a:t>eauthorization </a:t>
            </a:r>
            <a:r>
              <a:rPr lang="en-US" sz="3200" b="1" dirty="0">
                <a:solidFill>
                  <a:schemeClr val="bg1"/>
                </a:solidFill>
                <a:latin typeface="Times New Roman" panose="02020603050405020304" pitchFamily="18" charset="0"/>
                <a:cs typeface="Times New Roman" panose="02020603050405020304" pitchFamily="18" charset="0"/>
              </a:rPr>
              <a:t>V</a:t>
            </a:r>
            <a:r>
              <a:rPr lang="en-US" sz="3200" b="1" dirty="0" smtClean="0">
                <a:solidFill>
                  <a:schemeClr val="bg1"/>
                </a:solidFill>
                <a:latin typeface="Times New Roman" panose="02020603050405020304" pitchFamily="18" charset="0"/>
                <a:cs typeface="Times New Roman" panose="02020603050405020304" pitchFamily="18" charset="0"/>
              </a:rPr>
              <a:t>ote </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1" name="Content Placeholder 3"/>
          <p:cNvSpPr txBox="1">
            <a:spLocks/>
          </p:cNvSpPr>
          <p:nvPr/>
        </p:nvSpPr>
        <p:spPr>
          <a:xfrm>
            <a:off x="685800" y="2743200"/>
            <a:ext cx="5029200" cy="35814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Univers LT Std 45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Univers LT Std 45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Univers LT Std 45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Univers LT Std 45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Univers LT Std 45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latin typeface="Times New Roman" panose="02020603050405020304" pitchFamily="18" charset="0"/>
                <a:cs typeface="Times New Roman" panose="02020603050405020304" pitchFamily="18" charset="0"/>
              </a:rPr>
              <a:t>In 2006, Congress considered:</a:t>
            </a:r>
          </a:p>
          <a:p>
            <a:pPr lvl="1">
              <a:buFont typeface="Courier New" panose="02070309020205020404" pitchFamily="49" charset="0"/>
              <a:buChar char="o"/>
            </a:pPr>
            <a:r>
              <a:rPr lang="en-US" sz="2000" b="1" dirty="0" smtClean="0">
                <a:latin typeface="Times New Roman" panose="02020603050405020304" pitchFamily="18" charset="0"/>
                <a:cs typeface="Times New Roman" panose="02020603050405020304" pitchFamily="18" charset="0"/>
              </a:rPr>
              <a:t>&gt; 15,000 pages submitted to the record</a:t>
            </a:r>
          </a:p>
          <a:p>
            <a:pPr lvl="1">
              <a:buFont typeface="Courier New" panose="02070309020205020404" pitchFamily="49" charset="0"/>
              <a:buChar char="o"/>
            </a:pPr>
            <a:r>
              <a:rPr lang="en-US" sz="2000" b="1" dirty="0" smtClean="0">
                <a:latin typeface="Times New Roman" panose="02020603050405020304" pitchFamily="18" charset="0"/>
                <a:cs typeface="Times New Roman" panose="02020603050405020304" pitchFamily="18" charset="0"/>
              </a:rPr>
              <a:t>&gt; 50 witnesses’ testimony from both sides</a:t>
            </a:r>
          </a:p>
          <a:p>
            <a:pPr marL="457200" lvl="1" indent="0">
              <a:buFont typeface="Arial" pitchFamily="34" charset="0"/>
              <a:buNone/>
            </a:pP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Congress voted overwhelmingly to pass the reauthorized VRA: </a:t>
            </a:r>
          </a:p>
          <a:p>
            <a:pPr lvl="1">
              <a:buFont typeface="Courier New" panose="02070309020205020404" pitchFamily="49" charset="0"/>
              <a:buChar char="o"/>
            </a:pPr>
            <a:r>
              <a:rPr lang="en-US" sz="2000" b="1" dirty="0" smtClean="0">
                <a:latin typeface="Times New Roman" panose="02020603050405020304" pitchFamily="18" charset="0"/>
                <a:cs typeface="Times New Roman" panose="02020603050405020304" pitchFamily="18" charset="0"/>
              </a:rPr>
              <a:t>390–33 (House)</a:t>
            </a:r>
          </a:p>
          <a:p>
            <a:pPr lvl="1">
              <a:buFont typeface="Courier New" panose="02070309020205020404" pitchFamily="49" charset="0"/>
              <a:buChar char="o"/>
            </a:pPr>
            <a:r>
              <a:rPr lang="en-US" sz="2000" b="1" dirty="0" smtClean="0">
                <a:latin typeface="Times New Roman" panose="02020603050405020304" pitchFamily="18" charset="0"/>
                <a:cs typeface="Times New Roman" panose="02020603050405020304" pitchFamily="18" charset="0"/>
              </a:rPr>
              <a:t>98-0 (Senate)</a:t>
            </a:r>
          </a:p>
        </p:txBody>
      </p:sp>
      <p:pic>
        <p:nvPicPr>
          <p:cNvPr id="1026" name="Picture 2" descr="http://www.masspoliticsprofs.com/wp-content/uploads/2012/10/bipartisa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3229" y="2895600"/>
            <a:ext cx="3091464"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736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0" y="1371990"/>
            <a:ext cx="9144000" cy="584775"/>
          </a:xfrm>
          <a:prstGeom prst="rect">
            <a:avLst/>
          </a:prstGeom>
          <a:solidFill>
            <a:schemeClr val="accent1"/>
          </a:solid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Campaign to Restore the VRA</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457200" y="2514600"/>
            <a:ext cx="3886200" cy="2286000"/>
          </a:xfrm>
          <a:prstGeom prst="round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en-US" sz="2000" b="1" dirty="0" smtClean="0">
                <a:latin typeface="Times New Roman" panose="02020603050405020304" pitchFamily="18" charset="0"/>
                <a:cs typeface="Times New Roman" panose="02020603050405020304" pitchFamily="18" charset="0"/>
              </a:rPr>
              <a:t>The clock is ticking! </a:t>
            </a:r>
          </a:p>
          <a:p>
            <a:endParaRPr lang="en-US" sz="2000" b="1"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Now is the moment to organize a campaign to restore the Voting Rights Act.</a:t>
            </a:r>
            <a:endParaRPr lang="en-US" sz="20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0" y="6100112"/>
            <a:ext cx="9144000" cy="40011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i="1" dirty="0" smtClean="0">
                <a:latin typeface="Times New Roman" panose="02020603050405020304" pitchFamily="18" charset="0"/>
                <a:cs typeface="Times New Roman" panose="02020603050405020304" pitchFamily="18" charset="0"/>
              </a:rPr>
              <a:t>A Campaign to Educate, Organize and Mobilize</a:t>
            </a:r>
            <a:r>
              <a:rPr lang="en-US" b="1" i="1" dirty="0" smtClean="0">
                <a:latin typeface="Times New Roman" panose="02020603050405020304" pitchFamily="18" charset="0"/>
                <a:cs typeface="Times New Roman" panose="02020603050405020304" pitchFamily="18" charset="0"/>
              </a:rPr>
              <a:t>. </a:t>
            </a:r>
            <a:endParaRPr lang="en-US" b="1" i="1" dirty="0">
              <a:latin typeface="Times New Roman" panose="02020603050405020304" pitchFamily="18" charset="0"/>
              <a:cs typeface="Times New Roman" panose="02020603050405020304" pitchFamily="18" charset="0"/>
            </a:endParaRPr>
          </a:p>
        </p:txBody>
      </p:sp>
      <p:pic>
        <p:nvPicPr>
          <p:cNvPr id="7170" name="Picture 2" descr="http://02d6e45.netsolhost.com/blogMATS/wp-content/uploads/2013/01/MidAtlantic-time-to-st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86000"/>
            <a:ext cx="4145279"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506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0" y="1371989"/>
            <a:ext cx="9144000" cy="646331"/>
          </a:xfrm>
          <a:prstGeom prst="rect">
            <a:avLst/>
          </a:prstGeom>
          <a:solidFill>
            <a:schemeClr val="accent1"/>
          </a:solidFill>
        </p:spPr>
        <p:txBody>
          <a:bodyPr wrap="square" rtlCol="0">
            <a:spAutoFit/>
          </a:bodyPr>
          <a:lstStyle/>
          <a:p>
            <a:pPr algn="ctr"/>
            <a:r>
              <a:rPr lang="en-US" b="1" dirty="0" smtClean="0">
                <a:solidFill>
                  <a:schemeClr val="bg1"/>
                </a:solidFill>
                <a:latin typeface="Times New Roman" panose="02020603050405020304" pitchFamily="18" charset="0"/>
                <a:cs typeface="Times New Roman" panose="02020603050405020304" pitchFamily="18" charset="0"/>
              </a:rPr>
              <a:t>Campaign to Restore the VRA</a:t>
            </a:r>
          </a:p>
          <a:p>
            <a:pPr algn="ctr"/>
            <a:r>
              <a:rPr lang="en-US" b="1" dirty="0">
                <a:solidFill>
                  <a:schemeClr val="bg1"/>
                </a:solidFill>
                <a:latin typeface="Times New Roman" panose="02020603050405020304" pitchFamily="18" charset="0"/>
                <a:cs typeface="Times New Roman" panose="02020603050405020304" pitchFamily="18" charset="0"/>
              </a:rPr>
              <a:t>Policy, Communications, &amp; Field Activity </a:t>
            </a:r>
            <a:r>
              <a:rPr lang="en-US" b="1" dirty="0" smtClean="0">
                <a:solidFill>
                  <a:schemeClr val="bg1"/>
                </a:solidFill>
                <a:latin typeface="Times New Roman" panose="02020603050405020304" pitchFamily="18" charset="0"/>
                <a:cs typeface="Times New Roman" panose="02020603050405020304" pitchFamily="18" charset="0"/>
              </a:rPr>
              <a:t>Timeline</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9" name="TextBox 34"/>
          <p:cNvSpPr txBox="1"/>
          <p:nvPr/>
        </p:nvSpPr>
        <p:spPr>
          <a:xfrm>
            <a:off x="5701837" y="2150361"/>
            <a:ext cx="2680164" cy="1281199"/>
          </a:xfrm>
          <a:prstGeom prst="rect">
            <a:avLst/>
          </a:prstGeom>
          <a:noFill/>
          <a:ln w="25400" cap="flat" cmpd="sng" algn="ctr">
            <a:solidFill>
              <a:srgbClr val="C0504D">
                <a:lumMod val="40000"/>
                <a:lumOff val="60000"/>
              </a:srgbClr>
            </a:solidFill>
            <a:prstDash val="solid"/>
          </a:ln>
          <a:effectLst/>
        </p:spPr>
        <p:txBody>
          <a:bodyPr wrap="square" rtlCol="0">
            <a:noAutofit/>
          </a:bodyPr>
          <a:lstStyle/>
          <a:p>
            <a:pPr marL="0" marR="0">
              <a:spcBef>
                <a:spcPts val="0"/>
              </a:spcBef>
              <a:spcAft>
                <a:spcPts val="0"/>
              </a:spcAft>
            </a:pPr>
            <a:r>
              <a:rPr lang="en-US" sz="1000" b="1" kern="1200" dirty="0">
                <a:solidFill>
                  <a:srgbClr val="000000"/>
                </a:solidFill>
                <a:effectLst/>
                <a:latin typeface="Calibri"/>
                <a:ea typeface="Times New Roman"/>
                <a:cs typeface="Times New Roman"/>
              </a:rPr>
              <a:t> </a:t>
            </a:r>
            <a:r>
              <a:rPr lang="en-US" sz="1000" b="1" dirty="0" smtClean="0">
                <a:effectLst/>
                <a:latin typeface="Times New Roman" panose="02020603050405020304" pitchFamily="18" charset="0"/>
                <a:ea typeface="Times New Roman"/>
                <a:cs typeface="Times New Roman" panose="02020603050405020304" pitchFamily="18" charset="0"/>
              </a:rPr>
              <a:t>Policy</a:t>
            </a:r>
            <a:r>
              <a:rPr lang="en-US" sz="1000" b="1" dirty="0">
                <a:effectLst/>
                <a:latin typeface="Times New Roman" panose="02020603050405020304" pitchFamily="18" charset="0"/>
                <a:ea typeface="Times New Roman"/>
                <a:cs typeface="Times New Roman" panose="02020603050405020304" pitchFamily="18" charset="0"/>
              </a:rPr>
              <a:t>:</a:t>
            </a:r>
            <a:r>
              <a:rPr lang="en-US" sz="1000" dirty="0">
                <a:effectLst/>
                <a:latin typeface="Times New Roman" panose="02020603050405020304" pitchFamily="18" charset="0"/>
                <a:ea typeface="Times New Roman"/>
                <a:cs typeface="Times New Roman" panose="02020603050405020304" pitchFamily="18" charset="0"/>
              </a:rPr>
              <a:t> Legislative strategy </a:t>
            </a:r>
          </a:p>
          <a:p>
            <a:pPr marL="0" marR="0">
              <a:spcBef>
                <a:spcPts val="0"/>
              </a:spcBef>
              <a:spcAft>
                <a:spcPts val="0"/>
              </a:spcAft>
            </a:pPr>
            <a:r>
              <a:rPr lang="en-US" sz="1000" b="1" kern="12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1000" dirty="0">
              <a:effectLst/>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1000" b="1" kern="1200" dirty="0">
                <a:solidFill>
                  <a:srgbClr val="000000"/>
                </a:solidFill>
                <a:effectLst/>
                <a:latin typeface="Times New Roman" panose="02020603050405020304" pitchFamily="18" charset="0"/>
                <a:ea typeface="Times New Roman"/>
                <a:cs typeface="Times New Roman" panose="02020603050405020304" pitchFamily="18" charset="0"/>
              </a:rPr>
              <a:t>Communications:</a:t>
            </a:r>
            <a:r>
              <a:rPr lang="en-US" sz="1000" kern="1200" dirty="0">
                <a:solidFill>
                  <a:srgbClr val="000000"/>
                </a:solidFill>
                <a:effectLst/>
                <a:latin typeface="Times New Roman" panose="02020603050405020304" pitchFamily="18" charset="0"/>
                <a:ea typeface="Times New Roman"/>
                <a:cs typeface="Times New Roman" panose="02020603050405020304" pitchFamily="18" charset="0"/>
              </a:rPr>
              <a:t> Communications Strategy to define and develop messages; conducted rapid response </a:t>
            </a:r>
            <a:endParaRPr lang="en-US" sz="1000" dirty="0">
              <a:effectLst/>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1000" b="1" kern="12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1000" dirty="0">
              <a:effectLst/>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1000" b="1" kern="1200" dirty="0">
                <a:solidFill>
                  <a:srgbClr val="000000"/>
                </a:solidFill>
                <a:effectLst/>
                <a:latin typeface="Times New Roman" panose="02020603050405020304" pitchFamily="18" charset="0"/>
                <a:ea typeface="Times New Roman"/>
                <a:cs typeface="Times New Roman" panose="02020603050405020304" pitchFamily="18" charset="0"/>
              </a:rPr>
              <a:t>Field:</a:t>
            </a:r>
            <a:r>
              <a:rPr lang="en-US" sz="1000" dirty="0">
                <a:effectLst/>
                <a:latin typeface="Times New Roman" panose="02020603050405020304" pitchFamily="18" charset="0"/>
                <a:ea typeface="Times New Roman"/>
                <a:cs typeface="Times New Roman" panose="02020603050405020304" pitchFamily="18" charset="0"/>
              </a:rPr>
              <a:t> </a:t>
            </a:r>
            <a:r>
              <a:rPr lang="en-US" sz="1000" kern="1200" dirty="0">
                <a:solidFill>
                  <a:srgbClr val="000000"/>
                </a:solidFill>
                <a:effectLst/>
                <a:latin typeface="Times New Roman" panose="02020603050405020304" pitchFamily="18" charset="0"/>
                <a:ea typeface="Times New Roman"/>
                <a:cs typeface="Times New Roman" panose="02020603050405020304" pitchFamily="18" charset="0"/>
              </a:rPr>
              <a:t>Field activities to push key messages; train grassroots; conduct grassroots lobbying</a:t>
            </a:r>
            <a:r>
              <a:rPr lang="en-US" sz="1000" b="1"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1000" kern="12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1000" dirty="0">
              <a:effectLst/>
              <a:latin typeface="Times New Roman" panose="02020603050405020304" pitchFamily="18" charset="0"/>
              <a:ea typeface="Times New Roman"/>
              <a:cs typeface="Times New Roman" panose="02020603050405020304" pitchFamily="18" charset="0"/>
            </a:endParaRPr>
          </a:p>
        </p:txBody>
      </p:sp>
      <p:sp>
        <p:nvSpPr>
          <p:cNvPr id="11" name="Block Arc 10"/>
          <p:cNvSpPr/>
          <p:nvPr/>
        </p:nvSpPr>
        <p:spPr>
          <a:xfrm>
            <a:off x="1658791" y="3431561"/>
            <a:ext cx="5029200" cy="4937760"/>
          </a:xfrm>
          <a:prstGeom prst="blockArc">
            <a:avLst>
              <a:gd name="adj1" fmla="val 10200890"/>
              <a:gd name="adj2" fmla="val 623405"/>
              <a:gd name="adj3" fmla="val 912"/>
            </a:avLst>
          </a:prstGeom>
          <a:solidFill>
            <a:srgbClr val="4F81BD"/>
          </a:solidFill>
          <a:ln w="25400" cap="flat" cmpd="sng" algn="ctr">
            <a:solidFill>
              <a:srgbClr val="4F81BD">
                <a:shade val="50000"/>
              </a:srgbClr>
            </a:solidFill>
            <a:prstDash val="solid"/>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cxnSp>
        <p:nvCxnSpPr>
          <p:cNvPr id="13" name="Straight Arrow Connector 12"/>
          <p:cNvCxnSpPr/>
          <p:nvPr/>
        </p:nvCxnSpPr>
        <p:spPr>
          <a:xfrm>
            <a:off x="540385" y="6358269"/>
            <a:ext cx="8063230" cy="0"/>
          </a:xfrm>
          <a:prstGeom prst="straightConnector1">
            <a:avLst/>
          </a:prstGeom>
          <a:noFill/>
          <a:ln w="47625" cap="flat" cmpd="sng" algn="ctr">
            <a:solidFill>
              <a:srgbClr val="4F81BD">
                <a:shade val="95000"/>
                <a:satMod val="105000"/>
              </a:srgbClr>
            </a:solidFill>
            <a:prstDash val="solid"/>
            <a:tailEnd type="arrow"/>
          </a:ln>
          <a:effectLst/>
        </p:spPr>
      </p:cxnSp>
      <p:sp>
        <p:nvSpPr>
          <p:cNvPr id="14" name="TextBox 27"/>
          <p:cNvSpPr txBox="1"/>
          <p:nvPr/>
        </p:nvSpPr>
        <p:spPr>
          <a:xfrm>
            <a:off x="170852" y="6358269"/>
            <a:ext cx="4572000" cy="262255"/>
          </a:xfrm>
          <a:prstGeom prst="rect">
            <a:avLst/>
          </a:prstGeom>
          <a:noFill/>
        </p:spPr>
        <p:txBody>
          <a:bodyPr wrap="square" rtlCol="0">
            <a:spAutoFit/>
          </a:bodyPr>
          <a:lstStyle/>
          <a:p>
            <a:pPr marL="0" marR="0">
              <a:spcBef>
                <a:spcPts val="0"/>
              </a:spcBef>
              <a:spcAft>
                <a:spcPts val="0"/>
              </a:spcAft>
            </a:pPr>
            <a:r>
              <a:rPr lang="en-US" sz="1100" b="1" kern="1200" dirty="0">
                <a:solidFill>
                  <a:srgbClr val="000000"/>
                </a:solidFill>
                <a:effectLst/>
                <a:latin typeface="Times New Roman" panose="02020603050405020304" pitchFamily="18" charset="0"/>
                <a:ea typeface="Times New Roman"/>
                <a:cs typeface="Times New Roman" panose="02020603050405020304" pitchFamily="18" charset="0"/>
              </a:rPr>
              <a:t>List of Ongoing Activities: </a:t>
            </a:r>
            <a:r>
              <a:rPr lang="en-US" sz="1100" kern="1200" dirty="0">
                <a:solidFill>
                  <a:srgbClr val="000000"/>
                </a:solidFill>
                <a:effectLst/>
                <a:latin typeface="Times New Roman" panose="02020603050405020304" pitchFamily="18" charset="0"/>
                <a:ea typeface="Times New Roman"/>
                <a:cs typeface="Times New Roman" panose="02020603050405020304" pitchFamily="18" charset="0"/>
              </a:rPr>
              <a:t>Coalition/Taskforce meetings, fundraising, other?</a:t>
            </a:r>
            <a:endParaRPr lang="en-US" sz="1200" dirty="0">
              <a:effectLst/>
              <a:latin typeface="Times New Roman" panose="02020603050405020304" pitchFamily="18" charset="0"/>
              <a:ea typeface="Times New Roman"/>
              <a:cs typeface="Times New Roman" panose="02020603050405020304" pitchFamily="18" charset="0"/>
            </a:endParaRPr>
          </a:p>
        </p:txBody>
      </p:sp>
      <p:sp>
        <p:nvSpPr>
          <p:cNvPr id="15" name="TextBox 27"/>
          <p:cNvSpPr txBox="1"/>
          <p:nvPr/>
        </p:nvSpPr>
        <p:spPr>
          <a:xfrm>
            <a:off x="4972308" y="6373161"/>
            <a:ext cx="3937635" cy="262255"/>
          </a:xfrm>
          <a:prstGeom prst="rect">
            <a:avLst/>
          </a:prstGeom>
          <a:noFill/>
        </p:spPr>
        <p:txBody>
          <a:bodyPr wrap="square" rtlCol="0">
            <a:spAutoFit/>
          </a:bodyPr>
          <a:lstStyle/>
          <a:p>
            <a:pPr marL="0" marR="0">
              <a:spcBef>
                <a:spcPts val="0"/>
              </a:spcBef>
              <a:spcAft>
                <a:spcPts val="0"/>
              </a:spcAft>
            </a:pPr>
            <a:r>
              <a:rPr lang="en-US" sz="1100" b="1" kern="1200" dirty="0">
                <a:solidFill>
                  <a:srgbClr val="000000"/>
                </a:solidFill>
                <a:effectLst/>
                <a:latin typeface="Times New Roman" panose="02020603050405020304" pitchFamily="18" charset="0"/>
                <a:ea typeface="Times New Roman"/>
                <a:cs typeface="Times New Roman" panose="02020603050405020304" pitchFamily="18" charset="0"/>
              </a:rPr>
              <a:t>July 2014</a:t>
            </a:r>
            <a:r>
              <a:rPr lang="en-US" sz="1100" kern="1200" dirty="0">
                <a:solidFill>
                  <a:srgbClr val="000000"/>
                </a:solidFill>
                <a:effectLst/>
                <a:latin typeface="Times New Roman" panose="02020603050405020304" pitchFamily="18" charset="0"/>
                <a:ea typeface="Times New Roman"/>
                <a:cs typeface="Times New Roman" panose="02020603050405020304" pitchFamily="18" charset="0"/>
              </a:rPr>
              <a:t>: Celebrate passage of legislation, prepare for next steps</a:t>
            </a:r>
            <a:endParaRPr lang="en-US" sz="1200" dirty="0">
              <a:effectLst/>
              <a:latin typeface="Times New Roman" panose="02020603050405020304" pitchFamily="18" charset="0"/>
              <a:ea typeface="Times New Roman"/>
              <a:cs typeface="Times New Roman" panose="02020603050405020304" pitchFamily="18" charset="0"/>
            </a:endParaRPr>
          </a:p>
        </p:txBody>
      </p:sp>
      <p:sp>
        <p:nvSpPr>
          <p:cNvPr id="18" name="TextBox 18"/>
          <p:cNvSpPr txBox="1"/>
          <p:nvPr/>
        </p:nvSpPr>
        <p:spPr>
          <a:xfrm>
            <a:off x="2185021" y="4507928"/>
            <a:ext cx="838200" cy="246221"/>
          </a:xfrm>
          <a:prstGeom prst="rect">
            <a:avLst/>
          </a:prstGeom>
          <a:noFill/>
          <a:ln w="25400" cap="flat" cmpd="sng" algn="ctr">
            <a:solidFill>
              <a:srgbClr val="C0504D"/>
            </a:solidFill>
            <a:prstDash val="solid"/>
          </a:ln>
          <a:effectLst/>
        </p:spPr>
        <p:txBody>
          <a:bodyPr wrap="square" rtlCol="0">
            <a:spAutoFit/>
          </a:bodyPr>
          <a:lstStyle/>
          <a:p>
            <a:pPr marL="0" marR="0" algn="ctr">
              <a:spcBef>
                <a:spcPts val="0"/>
              </a:spcBef>
              <a:spcAft>
                <a:spcPts val="0"/>
              </a:spcAft>
            </a:pPr>
            <a:r>
              <a:rPr lang="en-US" sz="1000" kern="1200" dirty="0">
                <a:solidFill>
                  <a:srgbClr val="000000"/>
                </a:solidFill>
                <a:effectLst/>
                <a:latin typeface="Times New Roman" panose="02020603050405020304" pitchFamily="18" charset="0"/>
                <a:cs typeface="Times New Roman" panose="02020603050405020304" pitchFamily="18" charset="0"/>
              </a:rPr>
              <a:t>November</a:t>
            </a:r>
            <a:endParaRPr lang="en-US" sz="1000" dirty="0">
              <a:effectLst/>
              <a:latin typeface="Times New Roman" panose="02020603050405020304" pitchFamily="18" charset="0"/>
              <a:ea typeface="Times New Roman"/>
              <a:cs typeface="Times New Roman" panose="02020603050405020304" pitchFamily="18" charset="0"/>
            </a:endParaRPr>
          </a:p>
        </p:txBody>
      </p:sp>
      <p:sp>
        <p:nvSpPr>
          <p:cNvPr id="19" name="TextBox 18"/>
          <p:cNvSpPr txBox="1"/>
          <p:nvPr/>
        </p:nvSpPr>
        <p:spPr>
          <a:xfrm>
            <a:off x="2742869" y="3972807"/>
            <a:ext cx="715469" cy="246221"/>
          </a:xfrm>
          <a:prstGeom prst="rect">
            <a:avLst/>
          </a:prstGeom>
          <a:noFill/>
          <a:ln w="25400" cap="flat" cmpd="sng" algn="ctr">
            <a:solidFill>
              <a:srgbClr val="C0504D"/>
            </a:solidFill>
            <a:prstDash val="solid"/>
          </a:ln>
          <a:effectLst/>
        </p:spPr>
        <p:txBody>
          <a:bodyPr wrap="square" rtlCol="0">
            <a:spAutoFit/>
          </a:bodyPr>
          <a:lstStyle/>
          <a:p>
            <a:pPr marL="0" marR="0" algn="ctr">
              <a:spcBef>
                <a:spcPts val="0"/>
              </a:spcBef>
              <a:spcAft>
                <a:spcPts val="0"/>
              </a:spcAft>
            </a:pPr>
            <a:r>
              <a:rPr lang="en-US" sz="1000" kern="1200" dirty="0">
                <a:solidFill>
                  <a:srgbClr val="000000"/>
                </a:solidFill>
                <a:effectLst/>
                <a:latin typeface="Times New Roman" panose="02020603050405020304" pitchFamily="18" charset="0"/>
                <a:cs typeface="Times New Roman" panose="02020603050405020304" pitchFamily="18" charset="0"/>
              </a:rPr>
              <a:t>December</a:t>
            </a:r>
            <a:endParaRPr lang="en-US" sz="1000" dirty="0">
              <a:effectLst/>
              <a:latin typeface="Times New Roman" panose="02020603050405020304" pitchFamily="18" charset="0"/>
              <a:ea typeface="Times New Roman"/>
              <a:cs typeface="Times New Roman" panose="02020603050405020304" pitchFamily="18" charset="0"/>
            </a:endParaRPr>
          </a:p>
        </p:txBody>
      </p:sp>
      <p:sp>
        <p:nvSpPr>
          <p:cNvPr id="20" name="TextBox 34"/>
          <p:cNvSpPr txBox="1"/>
          <p:nvPr/>
        </p:nvSpPr>
        <p:spPr>
          <a:xfrm>
            <a:off x="147977" y="3817393"/>
            <a:ext cx="1510814" cy="2174405"/>
          </a:xfrm>
          <a:prstGeom prst="rect">
            <a:avLst/>
          </a:prstGeom>
          <a:noFill/>
          <a:ln w="25400" cap="flat" cmpd="sng" algn="ctr">
            <a:solidFill>
              <a:srgbClr val="C0504D">
                <a:lumMod val="40000"/>
                <a:lumOff val="60000"/>
              </a:srgbClr>
            </a:solidFill>
            <a:prstDash val="solid"/>
          </a:ln>
          <a:effectLst/>
        </p:spPr>
        <p:txBody>
          <a:bodyPr wrap="square" rtlCol="0">
            <a:noAutofit/>
          </a:bodyPr>
          <a:lstStyle/>
          <a:p>
            <a:pPr marL="0" marR="0">
              <a:spcBef>
                <a:spcPts val="0"/>
              </a:spcBef>
              <a:spcAft>
                <a:spcPts val="0"/>
              </a:spcAft>
            </a:pPr>
            <a:r>
              <a:rPr lang="en-US" sz="1000" b="1" dirty="0">
                <a:effectLst/>
                <a:latin typeface="Times New Roman" panose="02020603050405020304" pitchFamily="18" charset="0"/>
                <a:ea typeface="Times New Roman"/>
                <a:cs typeface="Times New Roman" panose="02020603050405020304" pitchFamily="18" charset="0"/>
              </a:rPr>
              <a:t>Policy:</a:t>
            </a:r>
            <a:r>
              <a:rPr lang="en-US" sz="1000" dirty="0">
                <a:effectLst/>
                <a:latin typeface="Times New Roman" panose="02020603050405020304" pitchFamily="18" charset="0"/>
                <a:ea typeface="Times New Roman"/>
                <a:cs typeface="Times New Roman" panose="02020603050405020304" pitchFamily="18" charset="0"/>
              </a:rPr>
              <a:t> Legislative strategy to develop language</a:t>
            </a:r>
          </a:p>
          <a:p>
            <a:pPr marL="0" marR="0">
              <a:spcBef>
                <a:spcPts val="0"/>
              </a:spcBef>
              <a:spcAft>
                <a:spcPts val="0"/>
              </a:spcAft>
            </a:pPr>
            <a:r>
              <a:rPr lang="en-US" sz="1000" b="1" kern="12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1000" dirty="0">
              <a:effectLst/>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1000" b="1" kern="1200" dirty="0">
                <a:solidFill>
                  <a:srgbClr val="000000"/>
                </a:solidFill>
                <a:effectLst/>
                <a:latin typeface="Times New Roman" panose="02020603050405020304" pitchFamily="18" charset="0"/>
                <a:ea typeface="Times New Roman"/>
                <a:cs typeface="Times New Roman" panose="02020603050405020304" pitchFamily="18" charset="0"/>
              </a:rPr>
              <a:t>Communications:</a:t>
            </a:r>
            <a:r>
              <a:rPr lang="en-US" sz="1000" kern="1200" dirty="0">
                <a:solidFill>
                  <a:srgbClr val="000000"/>
                </a:solidFill>
                <a:effectLst/>
                <a:latin typeface="Times New Roman" panose="02020603050405020304" pitchFamily="18" charset="0"/>
                <a:ea typeface="Times New Roman"/>
                <a:cs typeface="Times New Roman" panose="02020603050405020304" pitchFamily="18" charset="0"/>
              </a:rPr>
              <a:t> Communications Strategy to define and develop messages; conducted rapid response </a:t>
            </a:r>
            <a:endParaRPr lang="en-US" sz="1000" dirty="0">
              <a:effectLst/>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1000" b="1" kern="12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1000" dirty="0">
              <a:effectLst/>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1000" b="1" kern="1200" dirty="0">
                <a:solidFill>
                  <a:srgbClr val="000000"/>
                </a:solidFill>
                <a:effectLst/>
                <a:latin typeface="Times New Roman" panose="02020603050405020304" pitchFamily="18" charset="0"/>
                <a:ea typeface="Times New Roman"/>
                <a:cs typeface="Times New Roman" panose="02020603050405020304" pitchFamily="18" charset="0"/>
              </a:rPr>
              <a:t>Field:</a:t>
            </a:r>
            <a:r>
              <a:rPr lang="en-US" sz="1000" dirty="0">
                <a:effectLst/>
                <a:latin typeface="Times New Roman" panose="02020603050405020304" pitchFamily="18" charset="0"/>
                <a:ea typeface="Times New Roman"/>
                <a:cs typeface="Times New Roman" panose="02020603050405020304" pitchFamily="18" charset="0"/>
              </a:rPr>
              <a:t> </a:t>
            </a:r>
            <a:r>
              <a:rPr lang="en-US" sz="1000" kern="1200" dirty="0">
                <a:solidFill>
                  <a:srgbClr val="000000"/>
                </a:solidFill>
                <a:effectLst/>
                <a:latin typeface="Times New Roman" panose="02020603050405020304" pitchFamily="18" charset="0"/>
                <a:ea typeface="Times New Roman"/>
                <a:cs typeface="Times New Roman" panose="02020603050405020304" pitchFamily="18" charset="0"/>
              </a:rPr>
              <a:t>Field activities to push key messages and train grassroots</a:t>
            </a:r>
            <a:r>
              <a:rPr lang="en-US" sz="1000" b="1"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1000" kern="1200" dirty="0">
                <a:solidFill>
                  <a:srgbClr val="000000"/>
                </a:solidFill>
                <a:effectLst/>
                <a:latin typeface="Times New Roman" panose="02020603050405020304" pitchFamily="18" charset="0"/>
                <a:ea typeface="Times New Roman"/>
                <a:cs typeface="Times New Roman" panose="02020603050405020304" pitchFamily="18" charset="0"/>
              </a:rPr>
              <a:t>   </a:t>
            </a:r>
            <a:endParaRPr lang="en-US" sz="1000" dirty="0">
              <a:effectLst/>
              <a:latin typeface="Times New Roman" panose="02020603050405020304" pitchFamily="18" charset="0"/>
              <a:ea typeface="Times New Roman"/>
              <a:cs typeface="Times New Roman" panose="02020603050405020304" pitchFamily="18" charset="0"/>
            </a:endParaRPr>
          </a:p>
        </p:txBody>
      </p:sp>
      <p:sp>
        <p:nvSpPr>
          <p:cNvPr id="21" name="TextBox 34"/>
          <p:cNvSpPr txBox="1"/>
          <p:nvPr/>
        </p:nvSpPr>
        <p:spPr>
          <a:xfrm>
            <a:off x="268085" y="3315502"/>
            <a:ext cx="2781412" cy="378782"/>
          </a:xfrm>
          <a:prstGeom prst="rect">
            <a:avLst/>
          </a:prstGeom>
          <a:noFill/>
          <a:ln w="25400" cap="flat" cmpd="sng" algn="ctr">
            <a:solidFill>
              <a:srgbClr val="C0504D">
                <a:lumMod val="40000"/>
                <a:lumOff val="60000"/>
              </a:srgbClr>
            </a:solidFill>
            <a:prstDash val="solid"/>
          </a:ln>
          <a:effectLst/>
        </p:spPr>
        <p:txBody>
          <a:bodyPr wrap="square" rtlCol="0">
            <a:noAutofit/>
          </a:bodyPr>
          <a:lstStyle/>
          <a:p>
            <a:pPr marL="0" marR="0">
              <a:spcBef>
                <a:spcPts val="0"/>
              </a:spcBef>
              <a:spcAft>
                <a:spcPts val="0"/>
              </a:spcAft>
            </a:pPr>
            <a:r>
              <a:rPr lang="en-US" sz="1000" kern="1200" dirty="0">
                <a:solidFill>
                  <a:srgbClr val="000000"/>
                </a:solidFill>
                <a:effectLst/>
                <a:latin typeface="Times New Roman" panose="02020603050405020304" pitchFamily="18" charset="0"/>
                <a:ea typeface="Times New Roman"/>
                <a:cs typeface="Times New Roman" panose="02020603050405020304" pitchFamily="18" charset="0"/>
              </a:rPr>
              <a:t>Bill introduction and related activities: field hearings, webinars, trainings, national call, other   </a:t>
            </a:r>
            <a:endParaRPr lang="en-US" sz="1000" dirty="0">
              <a:effectLst/>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1000" dirty="0">
                <a:effectLst/>
                <a:latin typeface="Times New Roman"/>
                <a:ea typeface="Times New Roman"/>
              </a:rPr>
              <a:t> </a:t>
            </a:r>
            <a:endParaRPr lang="en-US" sz="1200" dirty="0">
              <a:effectLst/>
              <a:latin typeface="Times New Roman"/>
              <a:ea typeface="Times New Roman"/>
            </a:endParaRPr>
          </a:p>
        </p:txBody>
      </p:sp>
      <p:sp>
        <p:nvSpPr>
          <p:cNvPr id="22" name="TextBox 18"/>
          <p:cNvSpPr txBox="1"/>
          <p:nvPr/>
        </p:nvSpPr>
        <p:spPr>
          <a:xfrm>
            <a:off x="3734825" y="3552275"/>
            <a:ext cx="870158" cy="284017"/>
          </a:xfrm>
          <a:prstGeom prst="rect">
            <a:avLst/>
          </a:prstGeom>
          <a:noFill/>
          <a:ln w="25400" cap="flat" cmpd="sng" algn="ctr">
            <a:solidFill>
              <a:srgbClr val="C0504D"/>
            </a:solidFill>
            <a:prstDash val="solid"/>
          </a:ln>
          <a:effectLst/>
        </p:spPr>
        <p:txBody>
          <a:bodyPr wrap="square" rtlCol="0">
            <a:noAutofit/>
          </a:bodyPr>
          <a:lstStyle/>
          <a:p>
            <a:pPr marL="0" marR="0" algn="ctr">
              <a:spcBef>
                <a:spcPts val="0"/>
              </a:spcBef>
              <a:spcAft>
                <a:spcPts val="0"/>
              </a:spcAft>
            </a:pPr>
            <a:r>
              <a:rPr lang="en-US" sz="1000" kern="1200" dirty="0" smtClean="0">
                <a:solidFill>
                  <a:srgbClr val="000000"/>
                </a:solidFill>
                <a:effectLst/>
                <a:latin typeface="Times New Roman" panose="02020603050405020304" pitchFamily="18" charset="0"/>
                <a:cs typeface="Times New Roman" panose="02020603050405020304" pitchFamily="18" charset="0"/>
              </a:rPr>
              <a:t>January</a:t>
            </a:r>
            <a:endParaRPr lang="en-US" sz="1000" dirty="0">
              <a:effectLst/>
              <a:latin typeface="Times New Roman" panose="02020603050405020304" pitchFamily="18" charset="0"/>
              <a:ea typeface="Times New Roman"/>
              <a:cs typeface="Times New Roman" panose="02020603050405020304" pitchFamily="18" charset="0"/>
            </a:endParaRPr>
          </a:p>
        </p:txBody>
      </p:sp>
      <p:sp>
        <p:nvSpPr>
          <p:cNvPr id="23" name="TextBox 34"/>
          <p:cNvSpPr txBox="1"/>
          <p:nvPr/>
        </p:nvSpPr>
        <p:spPr>
          <a:xfrm>
            <a:off x="5513881" y="3552275"/>
            <a:ext cx="3222998" cy="246221"/>
          </a:xfrm>
          <a:prstGeom prst="rect">
            <a:avLst/>
          </a:prstGeom>
          <a:solidFill>
            <a:sysClr val="window" lastClr="FFFFFF"/>
          </a:solidFill>
          <a:ln w="25400" cap="flat" cmpd="sng" algn="ctr">
            <a:solidFill>
              <a:srgbClr val="C0504D">
                <a:lumMod val="40000"/>
                <a:lumOff val="60000"/>
              </a:srgbClr>
            </a:solidFill>
            <a:prstDash val="solid"/>
          </a:ln>
          <a:effectLst/>
        </p:spPr>
        <p:txBody>
          <a:bodyPr wrap="square" rtlCol="0">
            <a:spAutoFit/>
          </a:bodyPr>
          <a:lstStyle/>
          <a:p>
            <a:pPr marL="0" marR="0">
              <a:spcBef>
                <a:spcPts val="0"/>
              </a:spcBef>
              <a:spcAft>
                <a:spcPts val="0"/>
              </a:spcAft>
            </a:pPr>
            <a:r>
              <a:rPr lang="en-US" sz="1000" b="1" dirty="0" smtClean="0">
                <a:latin typeface="Times New Roman" panose="02020603050405020304" pitchFamily="18" charset="0"/>
                <a:ea typeface="Times New Roman"/>
                <a:cs typeface="Times New Roman" panose="02020603050405020304" pitchFamily="18" charset="0"/>
              </a:rPr>
              <a:t>Feb. 6-Feb7: </a:t>
            </a:r>
            <a:r>
              <a:rPr lang="en-US" sz="1000" b="1" dirty="0" smtClean="0">
                <a:effectLst/>
                <a:latin typeface="Times New Roman" panose="02020603050405020304" pitchFamily="18" charset="0"/>
                <a:ea typeface="Times New Roman"/>
                <a:cs typeface="Times New Roman" panose="02020603050405020304" pitchFamily="18" charset="0"/>
              </a:rPr>
              <a:t>Voting </a:t>
            </a:r>
            <a:r>
              <a:rPr lang="en-US" sz="1000" b="1" dirty="0">
                <a:effectLst/>
                <a:latin typeface="Times New Roman" panose="02020603050405020304" pitchFamily="18" charset="0"/>
                <a:ea typeface="Times New Roman"/>
                <a:cs typeface="Times New Roman" panose="02020603050405020304" pitchFamily="18" charset="0"/>
              </a:rPr>
              <a:t>Rights Conference and Lobby Day</a:t>
            </a:r>
          </a:p>
        </p:txBody>
      </p:sp>
      <p:sp>
        <p:nvSpPr>
          <p:cNvPr id="24" name="TextBox 18"/>
          <p:cNvSpPr txBox="1"/>
          <p:nvPr/>
        </p:nvSpPr>
        <p:spPr>
          <a:xfrm>
            <a:off x="5541806" y="4597528"/>
            <a:ext cx="693806" cy="261610"/>
          </a:xfrm>
          <a:prstGeom prst="rect">
            <a:avLst/>
          </a:prstGeom>
          <a:noFill/>
          <a:ln w="25400" cap="flat" cmpd="sng" algn="ctr">
            <a:solidFill>
              <a:srgbClr val="C0504D"/>
            </a:solidFill>
            <a:prstDash val="solid"/>
          </a:ln>
          <a:effectLst/>
        </p:spPr>
        <p:txBody>
          <a:bodyPr wrap="square" rtlCol="0">
            <a:noAutofit/>
          </a:bodyPr>
          <a:lstStyle/>
          <a:p>
            <a:pPr marL="0" marR="0" algn="ctr">
              <a:spcBef>
                <a:spcPts val="0"/>
              </a:spcBef>
              <a:spcAft>
                <a:spcPts val="0"/>
              </a:spcAft>
            </a:pPr>
            <a:r>
              <a:rPr lang="en-US" sz="1000" kern="1200" dirty="0" smtClean="0">
                <a:solidFill>
                  <a:srgbClr val="000000"/>
                </a:solidFill>
                <a:effectLst/>
                <a:latin typeface="Times New Roman" panose="02020603050405020304" pitchFamily="18" charset="0"/>
                <a:cs typeface="Times New Roman" panose="02020603050405020304" pitchFamily="18" charset="0"/>
              </a:rPr>
              <a:t>March</a:t>
            </a:r>
            <a:endParaRPr lang="en-US" sz="1000" dirty="0">
              <a:effectLst/>
              <a:latin typeface="Times New Roman" panose="02020603050405020304" pitchFamily="18" charset="0"/>
              <a:ea typeface="Times New Roman"/>
              <a:cs typeface="Times New Roman" panose="02020603050405020304" pitchFamily="18" charset="0"/>
            </a:endParaRPr>
          </a:p>
          <a:p>
            <a:pPr marL="0" marR="0" algn="ctr">
              <a:spcBef>
                <a:spcPts val="0"/>
              </a:spcBef>
              <a:spcAft>
                <a:spcPts val="0"/>
              </a:spcAft>
            </a:pPr>
            <a:r>
              <a:rPr lang="en-US" sz="1200" dirty="0">
                <a:effectLst/>
                <a:latin typeface="Times New Roman"/>
                <a:ea typeface="Times New Roman"/>
              </a:rPr>
              <a:t> </a:t>
            </a:r>
          </a:p>
        </p:txBody>
      </p:sp>
      <p:sp>
        <p:nvSpPr>
          <p:cNvPr id="25" name="TextBox 24"/>
          <p:cNvSpPr txBox="1"/>
          <p:nvPr/>
        </p:nvSpPr>
        <p:spPr>
          <a:xfrm>
            <a:off x="5823321" y="5454020"/>
            <a:ext cx="752047" cy="244828"/>
          </a:xfrm>
          <a:prstGeom prst="rect">
            <a:avLst/>
          </a:prstGeom>
          <a:noFill/>
          <a:ln w="25400" cap="flat" cmpd="sng" algn="ctr">
            <a:solidFill>
              <a:srgbClr val="C0504D"/>
            </a:solidFill>
            <a:prstDash val="solid"/>
          </a:ln>
          <a:effectLst/>
        </p:spPr>
        <p:txBody>
          <a:bodyPr wrap="square" rtlCol="0">
            <a:noAutofit/>
          </a:bodyPr>
          <a:lstStyle/>
          <a:p>
            <a:pPr marL="0" marR="0" algn="ctr">
              <a:spcBef>
                <a:spcPts val="0"/>
              </a:spcBef>
              <a:spcAft>
                <a:spcPts val="0"/>
              </a:spcAft>
            </a:pPr>
            <a:r>
              <a:rPr lang="en-US" sz="1000" kern="1200" dirty="0" smtClean="0">
                <a:solidFill>
                  <a:srgbClr val="000000"/>
                </a:solidFill>
                <a:effectLst/>
                <a:latin typeface="Times New Roman" panose="02020603050405020304" pitchFamily="18" charset="0"/>
                <a:cs typeface="Times New Roman" panose="02020603050405020304" pitchFamily="18" charset="0"/>
              </a:rPr>
              <a:t>May</a:t>
            </a:r>
            <a:endParaRPr lang="en-US" sz="1000" dirty="0">
              <a:effectLst/>
              <a:latin typeface="Times New Roman"/>
              <a:ea typeface="Times New Roman"/>
            </a:endParaRPr>
          </a:p>
          <a:p>
            <a:pPr marL="0" marR="0">
              <a:spcBef>
                <a:spcPts val="0"/>
              </a:spcBef>
              <a:spcAft>
                <a:spcPts val="0"/>
              </a:spcAft>
            </a:pPr>
            <a:r>
              <a:rPr lang="en-US" sz="1000" dirty="0">
                <a:effectLst/>
                <a:latin typeface="Times New Roman"/>
                <a:ea typeface="Times New Roman"/>
              </a:rPr>
              <a:t> </a:t>
            </a:r>
            <a:endParaRPr lang="en-US" sz="1200" dirty="0">
              <a:effectLst/>
              <a:latin typeface="Times New Roman"/>
              <a:ea typeface="Times New Roman"/>
            </a:endParaRPr>
          </a:p>
          <a:p>
            <a:pPr marL="0" marR="0" algn="ctr">
              <a:spcBef>
                <a:spcPts val="0"/>
              </a:spcBef>
              <a:spcAft>
                <a:spcPts val="0"/>
              </a:spcAft>
            </a:pPr>
            <a:r>
              <a:rPr lang="en-US" sz="1200" dirty="0">
                <a:effectLst/>
                <a:latin typeface="Times New Roman"/>
                <a:ea typeface="Times New Roman"/>
              </a:rPr>
              <a:t> </a:t>
            </a:r>
          </a:p>
        </p:txBody>
      </p:sp>
      <p:sp>
        <p:nvSpPr>
          <p:cNvPr id="26" name="TextBox 18"/>
          <p:cNvSpPr txBox="1"/>
          <p:nvPr/>
        </p:nvSpPr>
        <p:spPr>
          <a:xfrm>
            <a:off x="5924065" y="5896860"/>
            <a:ext cx="686324" cy="246221"/>
          </a:xfrm>
          <a:prstGeom prst="rect">
            <a:avLst/>
          </a:prstGeom>
          <a:solidFill>
            <a:sysClr val="window" lastClr="FFFFFF"/>
          </a:solidFill>
          <a:ln w="25400" cap="flat" cmpd="sng" algn="ctr">
            <a:solidFill>
              <a:srgbClr val="C0504D"/>
            </a:solidFill>
            <a:prstDash val="solid"/>
          </a:ln>
          <a:effectLst/>
        </p:spPr>
        <p:txBody>
          <a:bodyPr wrap="square" rtlCol="0">
            <a:spAutoFit/>
          </a:bodyPr>
          <a:lstStyle/>
          <a:p>
            <a:pPr marL="0" marR="0" algn="ctr">
              <a:spcBef>
                <a:spcPts val="0"/>
              </a:spcBef>
              <a:spcAft>
                <a:spcPts val="0"/>
              </a:spcAft>
            </a:pPr>
            <a:r>
              <a:rPr lang="en-US" sz="1000" kern="1200" dirty="0" smtClean="0">
                <a:solidFill>
                  <a:srgbClr val="000000"/>
                </a:solidFill>
                <a:effectLst/>
                <a:latin typeface="Times New Roman" panose="02020603050405020304" pitchFamily="18" charset="0"/>
                <a:cs typeface="Times New Roman" panose="02020603050405020304" pitchFamily="18" charset="0"/>
              </a:rPr>
              <a:t>June/July</a:t>
            </a:r>
            <a:endParaRPr lang="en-US" sz="1000" dirty="0">
              <a:effectLst/>
              <a:latin typeface="Times New Roman" panose="02020603050405020304" pitchFamily="18" charset="0"/>
              <a:ea typeface="Times New Roman"/>
              <a:cs typeface="Times New Roman" panose="02020603050405020304" pitchFamily="18" charset="0"/>
            </a:endParaRPr>
          </a:p>
        </p:txBody>
      </p:sp>
      <p:sp>
        <p:nvSpPr>
          <p:cNvPr id="27" name="TextBox 34"/>
          <p:cNvSpPr txBox="1"/>
          <p:nvPr/>
        </p:nvSpPr>
        <p:spPr>
          <a:xfrm>
            <a:off x="6099522" y="3884979"/>
            <a:ext cx="1979284" cy="421875"/>
          </a:xfrm>
          <a:prstGeom prst="rect">
            <a:avLst/>
          </a:prstGeom>
          <a:noFill/>
          <a:ln w="25400" cap="flat" cmpd="sng" algn="ctr">
            <a:solidFill>
              <a:srgbClr val="C0504D">
                <a:lumMod val="40000"/>
                <a:lumOff val="60000"/>
              </a:srgbClr>
            </a:solidFill>
            <a:prstDash val="solid"/>
          </a:ln>
          <a:effectLst/>
        </p:spPr>
        <p:txBody>
          <a:bodyPr wrap="square" rtlCol="0">
            <a:noAutofit/>
          </a:bodyPr>
          <a:lstStyle/>
          <a:p>
            <a:pPr marL="0" marR="0">
              <a:spcBef>
                <a:spcPts val="0"/>
              </a:spcBef>
              <a:spcAft>
                <a:spcPts val="0"/>
              </a:spcAft>
            </a:pPr>
            <a:r>
              <a:rPr lang="en-US" sz="1000" b="1" kern="1200" dirty="0" smtClean="0">
                <a:solidFill>
                  <a:srgbClr val="000000"/>
                </a:solidFill>
                <a:effectLst/>
                <a:latin typeface="Times New Roman" panose="02020603050405020304" pitchFamily="18" charset="0"/>
                <a:ea typeface="Times New Roman"/>
                <a:cs typeface="Times New Roman" panose="02020603050405020304" pitchFamily="18" charset="0"/>
              </a:rPr>
              <a:t>Feb </a:t>
            </a:r>
            <a:r>
              <a:rPr lang="en-US" sz="1000" b="1" kern="1200" dirty="0" smtClean="0">
                <a:solidFill>
                  <a:srgbClr val="000000"/>
                </a:solidFill>
                <a:effectLst/>
                <a:latin typeface="Times New Roman" panose="02020603050405020304" pitchFamily="18" charset="0"/>
                <a:ea typeface="Times New Roman"/>
                <a:cs typeface="Times New Roman" panose="02020603050405020304" pitchFamily="18" charset="0"/>
              </a:rPr>
              <a:t>17</a:t>
            </a:r>
            <a:r>
              <a:rPr lang="en-US" sz="1000" kern="1200" dirty="0" smtClean="0">
                <a:solidFill>
                  <a:srgbClr val="000000"/>
                </a:solidFill>
                <a:effectLst/>
                <a:latin typeface="Times New Roman" panose="02020603050405020304" pitchFamily="18" charset="0"/>
                <a:ea typeface="Times New Roman"/>
                <a:cs typeface="Times New Roman" panose="02020603050405020304" pitchFamily="18" charset="0"/>
              </a:rPr>
              <a:t>:  President’s </a:t>
            </a:r>
            <a:r>
              <a:rPr lang="en-US" sz="1000" kern="1200" dirty="0" smtClean="0">
                <a:solidFill>
                  <a:srgbClr val="000000"/>
                </a:solidFill>
                <a:effectLst/>
                <a:latin typeface="Times New Roman" panose="02020603050405020304" pitchFamily="18" charset="0"/>
                <a:ea typeface="Times New Roman"/>
                <a:cs typeface="Times New Roman" panose="02020603050405020304" pitchFamily="18" charset="0"/>
              </a:rPr>
              <a:t>Day</a:t>
            </a:r>
          </a:p>
          <a:p>
            <a:pPr marL="0" marR="0">
              <a:spcBef>
                <a:spcPts val="0"/>
              </a:spcBef>
              <a:spcAft>
                <a:spcPts val="0"/>
              </a:spcAft>
            </a:pPr>
            <a:r>
              <a:rPr lang="en-US" sz="1000" b="1" dirty="0" smtClean="0">
                <a:latin typeface="Times New Roman" panose="02020603050405020304" pitchFamily="18" charset="0"/>
                <a:ea typeface="Times New Roman"/>
                <a:cs typeface="Times New Roman" panose="02020603050405020304" pitchFamily="18" charset="0"/>
              </a:rPr>
              <a:t>Feb 17-21</a:t>
            </a:r>
            <a:r>
              <a:rPr lang="en-US" sz="1000" dirty="0" smtClean="0">
                <a:latin typeface="Times New Roman" panose="02020603050405020304" pitchFamily="18" charset="0"/>
                <a:ea typeface="Times New Roman"/>
                <a:cs typeface="Times New Roman" panose="02020603050405020304" pitchFamily="18" charset="0"/>
              </a:rPr>
              <a:t>: Congressional Recess</a:t>
            </a:r>
            <a:endParaRPr lang="en-US" sz="1000" dirty="0" smtClean="0">
              <a:effectLst/>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1000" dirty="0">
                <a:effectLst/>
                <a:latin typeface="Times New Roman"/>
                <a:ea typeface="Times New Roman"/>
              </a:rPr>
              <a:t> </a:t>
            </a:r>
            <a:endParaRPr lang="en-US" sz="1200" dirty="0">
              <a:effectLst/>
              <a:latin typeface="Times New Roman"/>
              <a:ea typeface="Times New Roman"/>
            </a:endParaRPr>
          </a:p>
        </p:txBody>
      </p:sp>
      <p:sp>
        <p:nvSpPr>
          <p:cNvPr id="28" name="TextBox 34"/>
          <p:cNvSpPr txBox="1"/>
          <p:nvPr/>
        </p:nvSpPr>
        <p:spPr>
          <a:xfrm>
            <a:off x="6527080" y="4428464"/>
            <a:ext cx="2209799" cy="599737"/>
          </a:xfrm>
          <a:prstGeom prst="rect">
            <a:avLst/>
          </a:prstGeom>
          <a:noFill/>
          <a:ln w="25400" cap="flat" cmpd="sng" algn="ctr">
            <a:solidFill>
              <a:srgbClr val="C0504D">
                <a:lumMod val="40000"/>
                <a:lumOff val="60000"/>
              </a:srgbClr>
            </a:solidFill>
            <a:prstDash val="solid"/>
          </a:ln>
          <a:effectLst/>
        </p:spPr>
        <p:txBody>
          <a:bodyPr wrap="square" rtlCol="0">
            <a:noAutofit/>
          </a:bodyPr>
          <a:lstStyle/>
          <a:p>
            <a:pPr marL="0" marR="0">
              <a:spcBef>
                <a:spcPts val="0"/>
              </a:spcBef>
              <a:spcAft>
                <a:spcPts val="0"/>
              </a:spcAft>
            </a:pPr>
            <a:r>
              <a:rPr lang="en-US" sz="1000" b="1" kern="1200" dirty="0">
                <a:solidFill>
                  <a:srgbClr val="000000"/>
                </a:solidFill>
                <a:effectLst/>
                <a:latin typeface="Times New Roman" panose="02020603050405020304" pitchFamily="18" charset="0"/>
                <a:ea typeface="Times New Roman"/>
                <a:cs typeface="Times New Roman" panose="02020603050405020304" pitchFamily="18" charset="0"/>
              </a:rPr>
              <a:t>March 2 - March 7</a:t>
            </a:r>
            <a:r>
              <a:rPr lang="en-US" sz="1000" kern="1200" dirty="0">
                <a:solidFill>
                  <a:srgbClr val="000000"/>
                </a:solidFill>
                <a:effectLst/>
                <a:latin typeface="Times New Roman" panose="02020603050405020304" pitchFamily="18" charset="0"/>
                <a:ea typeface="Times New Roman"/>
                <a:cs typeface="Times New Roman" panose="02020603050405020304" pitchFamily="18" charset="0"/>
              </a:rPr>
              <a:t>:  “Bloody Sunday” </a:t>
            </a:r>
            <a:r>
              <a:rPr lang="en-US" sz="1000" kern="1200" dirty="0" smtClean="0">
                <a:solidFill>
                  <a:srgbClr val="000000"/>
                </a:solidFill>
                <a:effectLst/>
                <a:latin typeface="Times New Roman" panose="02020603050405020304" pitchFamily="18" charset="0"/>
                <a:ea typeface="Times New Roman"/>
                <a:cs typeface="Times New Roman" panose="02020603050405020304" pitchFamily="18" charset="0"/>
              </a:rPr>
              <a:t>Anniv</a:t>
            </a:r>
            <a:r>
              <a:rPr lang="en-US" sz="1000" dirty="0" smtClean="0">
                <a:solidFill>
                  <a:srgbClr val="000000"/>
                </a:solidFill>
                <a:latin typeface="Times New Roman" panose="02020603050405020304" pitchFamily="18" charset="0"/>
                <a:ea typeface="Times New Roman"/>
                <a:cs typeface="Times New Roman" panose="02020603050405020304" pitchFamily="18" charset="0"/>
              </a:rPr>
              <a:t>ersary</a:t>
            </a:r>
            <a:endParaRPr lang="en-US" sz="1000" dirty="0">
              <a:effectLst/>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1000" b="1" kern="1200" dirty="0">
                <a:solidFill>
                  <a:srgbClr val="000000"/>
                </a:solidFill>
                <a:effectLst/>
                <a:latin typeface="Times New Roman" panose="02020603050405020304" pitchFamily="18" charset="0"/>
                <a:ea typeface="Times New Roman"/>
                <a:cs typeface="Times New Roman" panose="02020603050405020304" pitchFamily="18" charset="0"/>
              </a:rPr>
              <a:t>March </a:t>
            </a:r>
            <a:r>
              <a:rPr lang="en-US" sz="1000" b="1" dirty="0" smtClean="0">
                <a:solidFill>
                  <a:srgbClr val="000000"/>
                </a:solidFill>
                <a:latin typeface="Times New Roman" panose="02020603050405020304" pitchFamily="18" charset="0"/>
                <a:ea typeface="Times New Roman"/>
                <a:cs typeface="Times New Roman" panose="02020603050405020304" pitchFamily="18" charset="0"/>
              </a:rPr>
              <a:t>17</a:t>
            </a:r>
            <a:r>
              <a:rPr lang="en-US" sz="1000" b="1" kern="1200" dirty="0" smtClean="0">
                <a:solidFill>
                  <a:srgbClr val="000000"/>
                </a:solidFill>
                <a:effectLst/>
                <a:latin typeface="Times New Roman" panose="02020603050405020304" pitchFamily="18" charset="0"/>
                <a:ea typeface="Times New Roman"/>
                <a:cs typeface="Times New Roman" panose="02020603050405020304" pitchFamily="18" charset="0"/>
              </a:rPr>
              <a:t> </a:t>
            </a:r>
            <a:r>
              <a:rPr lang="en-US" sz="1000" b="1" kern="1200"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1000" b="1" kern="1200" dirty="0" smtClean="0">
                <a:solidFill>
                  <a:srgbClr val="000000"/>
                </a:solidFill>
                <a:effectLst/>
                <a:latin typeface="Times New Roman" panose="02020603050405020304" pitchFamily="18" charset="0"/>
                <a:ea typeface="Times New Roman"/>
                <a:cs typeface="Times New Roman" panose="02020603050405020304" pitchFamily="18" charset="0"/>
              </a:rPr>
              <a:t>21</a:t>
            </a:r>
            <a:r>
              <a:rPr lang="en-US" sz="1000" kern="1200" dirty="0" smtClean="0">
                <a:solidFill>
                  <a:srgbClr val="000000"/>
                </a:solidFill>
                <a:effectLst/>
                <a:latin typeface="Times New Roman" panose="02020603050405020304" pitchFamily="18" charset="0"/>
                <a:ea typeface="Times New Roman"/>
                <a:cs typeface="Times New Roman" panose="02020603050405020304" pitchFamily="18" charset="0"/>
              </a:rPr>
              <a:t>: </a:t>
            </a:r>
            <a:r>
              <a:rPr lang="en-US" sz="1000" kern="1200" dirty="0">
                <a:solidFill>
                  <a:srgbClr val="000000"/>
                </a:solidFill>
                <a:effectLst/>
                <a:latin typeface="Times New Roman" panose="02020603050405020304" pitchFamily="18" charset="0"/>
                <a:ea typeface="Times New Roman"/>
                <a:cs typeface="Times New Roman" panose="02020603050405020304" pitchFamily="18" charset="0"/>
              </a:rPr>
              <a:t>Congressional Recess</a:t>
            </a:r>
            <a:endParaRPr lang="en-US" sz="1000" dirty="0">
              <a:effectLst/>
              <a:latin typeface="Times New Roman" panose="02020603050405020304" pitchFamily="18" charset="0"/>
              <a:ea typeface="Times New Roman"/>
              <a:cs typeface="Times New Roman" panose="02020603050405020304" pitchFamily="18" charset="0"/>
            </a:endParaRPr>
          </a:p>
          <a:p>
            <a:pPr marL="0" marR="0" algn="ctr">
              <a:spcBef>
                <a:spcPts val="0"/>
              </a:spcBef>
              <a:spcAft>
                <a:spcPts val="0"/>
              </a:spcAft>
            </a:pPr>
            <a:r>
              <a:rPr lang="en-US" sz="1000" dirty="0">
                <a:effectLst/>
                <a:latin typeface="Calibri"/>
                <a:ea typeface="Times New Roman"/>
              </a:rPr>
              <a:t> </a:t>
            </a:r>
            <a:endParaRPr lang="en-US" sz="1200" dirty="0">
              <a:effectLst/>
              <a:latin typeface="Times New Roman"/>
              <a:ea typeface="Times New Roman"/>
            </a:endParaRPr>
          </a:p>
        </p:txBody>
      </p:sp>
      <p:sp>
        <p:nvSpPr>
          <p:cNvPr id="29" name="TextBox 34"/>
          <p:cNvSpPr txBox="1"/>
          <p:nvPr/>
        </p:nvSpPr>
        <p:spPr>
          <a:xfrm>
            <a:off x="6687991" y="5808837"/>
            <a:ext cx="2221952" cy="397835"/>
          </a:xfrm>
          <a:prstGeom prst="rect">
            <a:avLst/>
          </a:prstGeom>
          <a:noFill/>
          <a:ln w="25400" cap="flat" cmpd="sng" algn="ctr">
            <a:solidFill>
              <a:srgbClr val="C0504D">
                <a:lumMod val="40000"/>
                <a:lumOff val="60000"/>
              </a:srgbClr>
            </a:solidFill>
            <a:prstDash val="solid"/>
          </a:ln>
          <a:effectLst/>
        </p:spPr>
        <p:txBody>
          <a:bodyPr wrap="square" rtlCol="0">
            <a:noAutofit/>
          </a:bodyPr>
          <a:lstStyle/>
          <a:p>
            <a:pPr marL="0" marR="0">
              <a:spcBef>
                <a:spcPts val="0"/>
              </a:spcBef>
              <a:spcAft>
                <a:spcPts val="0"/>
              </a:spcAft>
            </a:pPr>
            <a:r>
              <a:rPr lang="en-US" sz="1000" b="1" kern="1200" dirty="0" smtClean="0">
                <a:solidFill>
                  <a:srgbClr val="000000"/>
                </a:solidFill>
                <a:effectLst/>
                <a:latin typeface="Times New Roman" panose="02020603050405020304" pitchFamily="18" charset="0"/>
                <a:ea typeface="Times New Roman"/>
                <a:cs typeface="Times New Roman" panose="02020603050405020304" pitchFamily="18" charset="0"/>
              </a:rPr>
              <a:t>June 30-July4</a:t>
            </a:r>
            <a:r>
              <a:rPr lang="en-US" sz="1000" kern="1200" dirty="0" smtClean="0">
                <a:solidFill>
                  <a:srgbClr val="000000"/>
                </a:solidFill>
                <a:effectLst/>
                <a:latin typeface="Times New Roman" panose="02020603050405020304" pitchFamily="18" charset="0"/>
                <a:ea typeface="Times New Roman"/>
                <a:cs typeface="Times New Roman" panose="02020603050405020304" pitchFamily="18" charset="0"/>
              </a:rPr>
              <a:t>: Congressional Recess</a:t>
            </a:r>
            <a:r>
              <a:rPr lang="en-US" sz="1000" b="1" kern="1200" dirty="0" smtClean="0">
                <a:solidFill>
                  <a:srgbClr val="000000"/>
                </a:solidFill>
                <a:effectLst/>
                <a:latin typeface="Times New Roman" panose="02020603050405020304" pitchFamily="18" charset="0"/>
                <a:ea typeface="Times New Roman"/>
                <a:cs typeface="Times New Roman" panose="02020603050405020304" pitchFamily="18" charset="0"/>
              </a:rPr>
              <a:t> </a:t>
            </a:r>
          </a:p>
          <a:p>
            <a:pPr marL="0" marR="0">
              <a:spcBef>
                <a:spcPts val="0"/>
              </a:spcBef>
              <a:spcAft>
                <a:spcPts val="0"/>
              </a:spcAft>
            </a:pPr>
            <a:r>
              <a:rPr lang="en-US" sz="1000" b="1" kern="1200" dirty="0" smtClean="0">
                <a:solidFill>
                  <a:srgbClr val="000000"/>
                </a:solidFill>
                <a:effectLst/>
                <a:latin typeface="Times New Roman" panose="02020603050405020304" pitchFamily="18" charset="0"/>
                <a:ea typeface="Times New Roman"/>
                <a:cs typeface="Times New Roman" panose="02020603050405020304" pitchFamily="18" charset="0"/>
              </a:rPr>
              <a:t>July </a:t>
            </a:r>
            <a:r>
              <a:rPr lang="en-US" sz="1000" b="1" kern="1200" dirty="0">
                <a:solidFill>
                  <a:srgbClr val="000000"/>
                </a:solidFill>
                <a:effectLst/>
                <a:latin typeface="Times New Roman" panose="02020603050405020304" pitchFamily="18" charset="0"/>
                <a:ea typeface="Times New Roman"/>
                <a:cs typeface="Times New Roman" panose="02020603050405020304" pitchFamily="18" charset="0"/>
              </a:rPr>
              <a:t>1- July 31</a:t>
            </a:r>
            <a:r>
              <a:rPr lang="en-US" sz="1000" kern="1200" dirty="0">
                <a:solidFill>
                  <a:srgbClr val="000000"/>
                </a:solidFill>
                <a:effectLst/>
                <a:latin typeface="Times New Roman" panose="02020603050405020304" pitchFamily="18" charset="0"/>
                <a:ea typeface="Times New Roman"/>
                <a:cs typeface="Times New Roman" panose="02020603050405020304" pitchFamily="18" charset="0"/>
              </a:rPr>
              <a:t>: Passage of Legislation</a:t>
            </a:r>
            <a:endParaRPr lang="en-US" sz="1000" dirty="0">
              <a:effectLst/>
              <a:latin typeface="Times New Roman" panose="02020603050405020304" pitchFamily="18" charset="0"/>
              <a:ea typeface="Times New Roman"/>
              <a:cs typeface="Times New Roman" panose="02020603050405020304" pitchFamily="18" charset="0"/>
            </a:endParaRPr>
          </a:p>
        </p:txBody>
      </p:sp>
      <p:sp>
        <p:nvSpPr>
          <p:cNvPr id="30" name="Text Box 40"/>
          <p:cNvSpPr txBox="1"/>
          <p:nvPr/>
        </p:nvSpPr>
        <p:spPr>
          <a:xfrm>
            <a:off x="2048011" y="5615083"/>
            <a:ext cx="1001486" cy="31700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400" u="sng" dirty="0">
                <a:solidFill>
                  <a:srgbClr val="A6A6A6"/>
                </a:solidFill>
                <a:effectLst/>
                <a:latin typeface="Calibri"/>
                <a:ea typeface="Calibri"/>
                <a:cs typeface="Times New Roman"/>
              </a:rPr>
              <a:t>2013</a:t>
            </a:r>
            <a:endParaRPr lang="en-US" sz="1100" u="sng" dirty="0">
              <a:effectLst/>
              <a:latin typeface="Calibri"/>
              <a:ea typeface="Calibri"/>
              <a:cs typeface="Times New Roman"/>
            </a:endParaRPr>
          </a:p>
        </p:txBody>
      </p:sp>
      <p:sp>
        <p:nvSpPr>
          <p:cNvPr id="31" name="Text Box 41"/>
          <p:cNvSpPr txBox="1"/>
          <p:nvPr/>
        </p:nvSpPr>
        <p:spPr>
          <a:xfrm>
            <a:off x="4658146" y="5628152"/>
            <a:ext cx="855735" cy="34194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400" u="sng" dirty="0">
                <a:solidFill>
                  <a:srgbClr val="A6A6A6"/>
                </a:solidFill>
                <a:effectLst/>
                <a:latin typeface="Calibri"/>
                <a:ea typeface="Calibri"/>
                <a:cs typeface="Times New Roman"/>
              </a:rPr>
              <a:t>2014</a:t>
            </a:r>
            <a:endParaRPr lang="en-US" sz="1100" u="sng" dirty="0">
              <a:effectLst/>
              <a:latin typeface="Calibri"/>
              <a:ea typeface="Calibri"/>
              <a:cs typeface="Times New Roman"/>
            </a:endParaRPr>
          </a:p>
        </p:txBody>
      </p:sp>
      <p:sp>
        <p:nvSpPr>
          <p:cNvPr id="32" name="TextBox 34"/>
          <p:cNvSpPr txBox="1"/>
          <p:nvPr/>
        </p:nvSpPr>
        <p:spPr>
          <a:xfrm>
            <a:off x="3100603" y="2999911"/>
            <a:ext cx="2441203" cy="400110"/>
          </a:xfrm>
          <a:prstGeom prst="rect">
            <a:avLst/>
          </a:prstGeom>
          <a:solidFill>
            <a:sysClr val="window" lastClr="FFFFFF"/>
          </a:solidFill>
          <a:ln w="25400" cap="flat" cmpd="sng" algn="ctr">
            <a:solidFill>
              <a:srgbClr val="C0504D">
                <a:lumMod val="40000"/>
                <a:lumOff val="60000"/>
              </a:srgbClr>
            </a:solidFill>
            <a:prstDash val="solid"/>
          </a:ln>
          <a:effectLst/>
        </p:spPr>
        <p:txBody>
          <a:bodyPr wrap="square" rtlCol="0">
            <a:spAutoFit/>
          </a:bodyPr>
          <a:lstStyle/>
          <a:p>
            <a:r>
              <a:rPr lang="en-US" sz="1000" b="1" dirty="0">
                <a:solidFill>
                  <a:srgbClr val="000000"/>
                </a:solidFill>
                <a:latin typeface="Times New Roman" panose="02020603050405020304" pitchFamily="18" charset="0"/>
                <a:ea typeface="Times New Roman"/>
                <a:cs typeface="Times New Roman" panose="02020603050405020304" pitchFamily="18" charset="0"/>
              </a:rPr>
              <a:t>Jan 20, 2014</a:t>
            </a:r>
            <a:r>
              <a:rPr lang="en-US" sz="1000" dirty="0">
                <a:solidFill>
                  <a:srgbClr val="000000"/>
                </a:solidFill>
                <a:latin typeface="Times New Roman" panose="02020603050405020304" pitchFamily="18" charset="0"/>
                <a:ea typeface="Times New Roman"/>
                <a:cs typeface="Times New Roman" panose="02020603050405020304" pitchFamily="18" charset="0"/>
              </a:rPr>
              <a:t>:  Martin Luther King, Jr. Day</a:t>
            </a:r>
            <a:endParaRPr lang="en-US" sz="1000" dirty="0" smtClean="0">
              <a:effectLst/>
              <a:latin typeface="Times New Roman" panose="02020603050405020304" pitchFamily="18" charset="0"/>
              <a:ea typeface="Times New Roman"/>
              <a:cs typeface="Times New Roman" panose="02020603050405020304" pitchFamily="18" charset="0"/>
            </a:endParaRPr>
          </a:p>
          <a:p>
            <a:pPr marL="0" marR="0">
              <a:spcBef>
                <a:spcPts val="0"/>
              </a:spcBef>
              <a:spcAft>
                <a:spcPts val="0"/>
              </a:spcAft>
            </a:pPr>
            <a:r>
              <a:rPr lang="en-US" sz="1000" b="1" dirty="0" smtClean="0">
                <a:latin typeface="Times New Roman" panose="02020603050405020304" pitchFamily="18" charset="0"/>
                <a:ea typeface="Times New Roman"/>
                <a:cs typeface="Times New Roman" panose="02020603050405020304" pitchFamily="18" charset="0"/>
              </a:rPr>
              <a:t>Jan 20-24: </a:t>
            </a:r>
            <a:r>
              <a:rPr lang="en-US" sz="1000" dirty="0" smtClean="0">
                <a:latin typeface="Times New Roman" panose="02020603050405020304" pitchFamily="18" charset="0"/>
                <a:ea typeface="Times New Roman"/>
                <a:cs typeface="Times New Roman" panose="02020603050405020304" pitchFamily="18" charset="0"/>
              </a:rPr>
              <a:t>Congressional Recess</a:t>
            </a:r>
          </a:p>
        </p:txBody>
      </p:sp>
      <p:sp>
        <p:nvSpPr>
          <p:cNvPr id="33" name="TextBox 18"/>
          <p:cNvSpPr txBox="1"/>
          <p:nvPr/>
        </p:nvSpPr>
        <p:spPr>
          <a:xfrm>
            <a:off x="5015513" y="4022241"/>
            <a:ext cx="686324" cy="246221"/>
          </a:xfrm>
          <a:prstGeom prst="rect">
            <a:avLst/>
          </a:prstGeom>
          <a:solidFill>
            <a:sysClr val="window" lastClr="FFFFFF"/>
          </a:solidFill>
          <a:ln w="25400" cap="flat" cmpd="sng" algn="ctr">
            <a:solidFill>
              <a:srgbClr val="C0504D"/>
            </a:solidFill>
            <a:prstDash val="solid"/>
          </a:ln>
          <a:effectLst/>
        </p:spPr>
        <p:txBody>
          <a:bodyPr wrap="square" rtlCol="0">
            <a:spAutoFit/>
          </a:bodyPr>
          <a:lstStyle/>
          <a:p>
            <a:pPr marL="0" marR="0" algn="ctr">
              <a:spcBef>
                <a:spcPts val="0"/>
              </a:spcBef>
              <a:spcAft>
                <a:spcPts val="0"/>
              </a:spcAft>
            </a:pPr>
            <a:r>
              <a:rPr lang="en-US" sz="1000" kern="1200" dirty="0" smtClean="0">
                <a:solidFill>
                  <a:srgbClr val="000000"/>
                </a:solidFill>
                <a:effectLst/>
                <a:latin typeface="Times New Roman" panose="02020603050405020304" pitchFamily="18" charset="0"/>
                <a:cs typeface="Times New Roman" panose="02020603050405020304" pitchFamily="18" charset="0"/>
              </a:rPr>
              <a:t>February</a:t>
            </a:r>
            <a:endParaRPr lang="en-US" sz="1000" dirty="0">
              <a:effectLst/>
              <a:latin typeface="Times New Roman" panose="02020603050405020304" pitchFamily="18" charset="0"/>
              <a:ea typeface="Times New Roman"/>
              <a:cs typeface="Times New Roman" panose="02020603050405020304" pitchFamily="18" charset="0"/>
            </a:endParaRPr>
          </a:p>
        </p:txBody>
      </p:sp>
      <p:sp>
        <p:nvSpPr>
          <p:cNvPr id="34" name="TextBox 18"/>
          <p:cNvSpPr txBox="1"/>
          <p:nvPr/>
        </p:nvSpPr>
        <p:spPr>
          <a:xfrm>
            <a:off x="5756360" y="5083781"/>
            <a:ext cx="686324" cy="246221"/>
          </a:xfrm>
          <a:prstGeom prst="rect">
            <a:avLst/>
          </a:prstGeom>
          <a:solidFill>
            <a:sysClr val="window" lastClr="FFFFFF"/>
          </a:solidFill>
          <a:ln w="25400" cap="flat" cmpd="sng" algn="ctr">
            <a:solidFill>
              <a:srgbClr val="C0504D"/>
            </a:solidFill>
            <a:prstDash val="solid"/>
          </a:ln>
          <a:effectLst/>
        </p:spPr>
        <p:txBody>
          <a:bodyPr wrap="square" rtlCol="0">
            <a:spAutoFit/>
          </a:bodyPr>
          <a:lstStyle/>
          <a:p>
            <a:pPr marL="0" marR="0" algn="ctr">
              <a:spcBef>
                <a:spcPts val="0"/>
              </a:spcBef>
              <a:spcAft>
                <a:spcPts val="0"/>
              </a:spcAft>
            </a:pPr>
            <a:r>
              <a:rPr lang="en-US" sz="1000" kern="1200" dirty="0" smtClean="0">
                <a:solidFill>
                  <a:srgbClr val="000000"/>
                </a:solidFill>
                <a:effectLst/>
                <a:latin typeface="Times New Roman" panose="02020603050405020304" pitchFamily="18" charset="0"/>
                <a:cs typeface="Times New Roman" panose="02020603050405020304" pitchFamily="18" charset="0"/>
              </a:rPr>
              <a:t>April</a:t>
            </a:r>
            <a:endParaRPr lang="en-US" sz="1000" dirty="0">
              <a:effectLst/>
              <a:latin typeface="Times New Roman" panose="02020603050405020304" pitchFamily="18" charset="0"/>
              <a:ea typeface="Times New Roman"/>
              <a:cs typeface="Times New Roman" panose="02020603050405020304" pitchFamily="18" charset="0"/>
            </a:endParaRPr>
          </a:p>
        </p:txBody>
      </p:sp>
      <p:sp>
        <p:nvSpPr>
          <p:cNvPr id="35" name="TextBox 34"/>
          <p:cNvSpPr txBox="1"/>
          <p:nvPr/>
        </p:nvSpPr>
        <p:spPr>
          <a:xfrm>
            <a:off x="6654185" y="5090929"/>
            <a:ext cx="2082694" cy="246221"/>
          </a:xfrm>
          <a:prstGeom prst="rect">
            <a:avLst/>
          </a:prstGeom>
          <a:solidFill>
            <a:sysClr val="window" lastClr="FFFFFF"/>
          </a:solidFill>
          <a:ln w="25400" cap="flat" cmpd="sng" algn="ctr">
            <a:solidFill>
              <a:srgbClr val="C0504D">
                <a:lumMod val="40000"/>
                <a:lumOff val="60000"/>
              </a:srgbClr>
            </a:solidFill>
            <a:prstDash val="solid"/>
          </a:ln>
          <a:effectLst/>
        </p:spPr>
        <p:txBody>
          <a:bodyPr wrap="square" rtlCol="0">
            <a:spAutoFit/>
          </a:bodyPr>
          <a:lstStyle/>
          <a:p>
            <a:pPr marL="0" marR="0">
              <a:spcBef>
                <a:spcPts val="0"/>
              </a:spcBef>
              <a:spcAft>
                <a:spcPts val="0"/>
              </a:spcAft>
            </a:pPr>
            <a:r>
              <a:rPr lang="en-US" sz="1000" b="1" dirty="0" smtClean="0">
                <a:latin typeface="Times New Roman" panose="02020603050405020304" pitchFamily="18" charset="0"/>
                <a:ea typeface="Times New Roman"/>
                <a:cs typeface="Times New Roman" panose="02020603050405020304" pitchFamily="18" charset="0"/>
              </a:rPr>
              <a:t>April 14-25: </a:t>
            </a:r>
            <a:r>
              <a:rPr lang="en-US" sz="1000" dirty="0" smtClean="0">
                <a:effectLst/>
                <a:latin typeface="Times New Roman" panose="02020603050405020304" pitchFamily="18" charset="0"/>
                <a:ea typeface="Times New Roman"/>
                <a:cs typeface="Times New Roman" panose="02020603050405020304" pitchFamily="18" charset="0"/>
              </a:rPr>
              <a:t>Congressional Recess</a:t>
            </a:r>
            <a:endParaRPr lang="en-US" sz="1000" dirty="0">
              <a:effectLst/>
              <a:latin typeface="Times New Roman" panose="02020603050405020304" pitchFamily="18" charset="0"/>
              <a:ea typeface="Times New Roman"/>
              <a:cs typeface="Times New Roman" panose="02020603050405020304" pitchFamily="18" charset="0"/>
            </a:endParaRPr>
          </a:p>
        </p:txBody>
      </p:sp>
      <p:sp>
        <p:nvSpPr>
          <p:cNvPr id="36" name="TextBox 35"/>
          <p:cNvSpPr txBox="1"/>
          <p:nvPr/>
        </p:nvSpPr>
        <p:spPr>
          <a:xfrm>
            <a:off x="6687991" y="5452627"/>
            <a:ext cx="2082694" cy="246221"/>
          </a:xfrm>
          <a:prstGeom prst="rect">
            <a:avLst/>
          </a:prstGeom>
          <a:solidFill>
            <a:sysClr val="window" lastClr="FFFFFF"/>
          </a:solidFill>
          <a:ln w="25400" cap="flat" cmpd="sng" algn="ctr">
            <a:solidFill>
              <a:srgbClr val="C0504D">
                <a:lumMod val="40000"/>
                <a:lumOff val="60000"/>
              </a:srgbClr>
            </a:solidFill>
            <a:prstDash val="solid"/>
          </a:ln>
          <a:effectLst/>
        </p:spPr>
        <p:txBody>
          <a:bodyPr wrap="square" rtlCol="0">
            <a:spAutoFit/>
          </a:bodyPr>
          <a:lstStyle/>
          <a:p>
            <a:pPr marL="0" marR="0">
              <a:spcBef>
                <a:spcPts val="0"/>
              </a:spcBef>
              <a:spcAft>
                <a:spcPts val="0"/>
              </a:spcAft>
            </a:pPr>
            <a:r>
              <a:rPr lang="en-US" sz="1000" b="1" dirty="0" smtClean="0">
                <a:latin typeface="Times New Roman" panose="02020603050405020304" pitchFamily="18" charset="0"/>
                <a:ea typeface="Times New Roman"/>
                <a:cs typeface="Times New Roman" panose="02020603050405020304" pitchFamily="18" charset="0"/>
              </a:rPr>
              <a:t>May 26-30: </a:t>
            </a:r>
            <a:r>
              <a:rPr lang="en-US" sz="1000" dirty="0" smtClean="0">
                <a:effectLst/>
                <a:latin typeface="Times New Roman" panose="02020603050405020304" pitchFamily="18" charset="0"/>
                <a:ea typeface="Times New Roman"/>
                <a:cs typeface="Times New Roman" panose="02020603050405020304" pitchFamily="18" charset="0"/>
              </a:rPr>
              <a:t>Congressional Recess</a:t>
            </a:r>
            <a:endParaRPr lang="en-US" sz="1000" dirty="0">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2453452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0" y="1371990"/>
            <a:ext cx="9144000" cy="584775"/>
          </a:xfrm>
          <a:prstGeom prst="rect">
            <a:avLst/>
          </a:prstGeom>
          <a:solidFill>
            <a:schemeClr val="accent1"/>
          </a:solid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Join the Movement to RestoreVotingRights.org</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0" y="5867400"/>
            <a:ext cx="9144000" cy="707886"/>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i="1" dirty="0" smtClean="0">
                <a:solidFill>
                  <a:schemeClr val="tx1"/>
                </a:solidFill>
                <a:latin typeface="Times New Roman" panose="02020603050405020304" pitchFamily="18" charset="0"/>
                <a:cs typeface="Times New Roman" panose="02020603050405020304" pitchFamily="18" charset="0"/>
              </a:rPr>
              <a:t>Congress is where all the action will take place. </a:t>
            </a:r>
            <a:r>
              <a:rPr lang="en-US" sz="2000" b="1" i="1" dirty="0">
                <a:latin typeface="Times New Roman" panose="02020603050405020304" pitchFamily="18" charset="0"/>
                <a:cs typeface="Times New Roman" panose="02020603050405020304" pitchFamily="18" charset="0"/>
                <a:hlinkClick r:id="rId4"/>
              </a:rPr>
              <a:t>Sign the postcard </a:t>
            </a:r>
            <a:r>
              <a:rPr lang="en-US" sz="2000" b="1" i="1" dirty="0">
                <a:latin typeface="Times New Roman" panose="02020603050405020304" pitchFamily="18" charset="0"/>
                <a:cs typeface="Times New Roman" panose="02020603050405020304" pitchFamily="18" charset="0"/>
              </a:rPr>
              <a:t>and tell your members of Congress, and U.S. senators, to restore the Voting Rights Act.</a:t>
            </a:r>
            <a:r>
              <a:rPr lang="en-US" sz="2000" b="1" i="1" dirty="0" smtClean="0">
                <a:solidFill>
                  <a:schemeClr val="tx1"/>
                </a:solidFill>
                <a:latin typeface="Times New Roman" panose="02020603050405020304" pitchFamily="18" charset="0"/>
                <a:cs typeface="Times New Roman" panose="02020603050405020304" pitchFamily="18" charset="0"/>
              </a:rPr>
              <a:t> </a:t>
            </a:r>
          </a:p>
        </p:txBody>
      </p:sp>
      <p:pic>
        <p:nvPicPr>
          <p:cNvPr id="8194" name="Picture 2" descr="File:Capitol Building Full V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133600"/>
            <a:ext cx="7620000" cy="3267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10400" y="5400675"/>
            <a:ext cx="1524000" cy="215444"/>
          </a:xfrm>
          <a:prstGeom prst="rect">
            <a:avLst/>
          </a:prstGeom>
          <a:noFill/>
        </p:spPr>
        <p:txBody>
          <a:bodyPr wrap="square" rtlCol="0">
            <a:spAutoFit/>
          </a:bodyPr>
          <a:lstStyle/>
          <a:p>
            <a:r>
              <a:rPr lang="en-US" sz="800" dirty="0" smtClean="0">
                <a:latin typeface="Times New Roman" panose="02020603050405020304" pitchFamily="18" charset="0"/>
                <a:cs typeface="Times New Roman" panose="02020603050405020304" pitchFamily="18" charset="0"/>
              </a:rPr>
              <a:t>Photo: www.en.wikipedia.org</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985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0" y="1371990"/>
            <a:ext cx="9144000" cy="584775"/>
          </a:xfrm>
          <a:prstGeom prst="rect">
            <a:avLst/>
          </a:prstGeom>
          <a:solidFill>
            <a:schemeClr val="accent1"/>
          </a:solid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Thank You!</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600200" y="2394857"/>
            <a:ext cx="6248400" cy="3311921"/>
          </a:xfrm>
          <a:prstGeom prst="roundRect">
            <a:avLst/>
          </a:prstGeom>
          <a:ln>
            <a:gradFill>
              <a:gsLst>
                <a:gs pos="0">
                  <a:srgbClr val="FFFFFF"/>
                </a:gs>
                <a:gs pos="7001">
                  <a:srgbClr val="E6E6E6"/>
                </a:gs>
                <a:gs pos="32001">
                  <a:srgbClr val="7D8496"/>
                </a:gs>
                <a:gs pos="47000">
                  <a:srgbClr val="E6E6E6"/>
                </a:gs>
                <a:gs pos="85001">
                  <a:srgbClr val="7D8496"/>
                </a:gs>
                <a:gs pos="100000">
                  <a:srgbClr val="E6E6E6"/>
                </a:gs>
              </a:gsLst>
              <a:lin ang="5400000" scaled="0"/>
            </a:gra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000" dirty="0">
                <a:solidFill>
                  <a:schemeClr val="bg1">
                    <a:lumMod val="50000"/>
                  </a:schemeClr>
                </a:solidFill>
                <a:latin typeface="Times New Roman" panose="02020603050405020304" pitchFamily="18" charset="0"/>
                <a:cs typeface="Times New Roman" panose="02020603050405020304" pitchFamily="18" charset="0"/>
              </a:rPr>
              <a:t>The Leadership Conference on Civil and Human Rights</a:t>
            </a:r>
          </a:p>
          <a:p>
            <a:pPr algn="ctr">
              <a:defRPr/>
            </a:pPr>
            <a:r>
              <a:rPr lang="en-US" sz="2000" dirty="0">
                <a:solidFill>
                  <a:schemeClr val="bg1">
                    <a:lumMod val="50000"/>
                  </a:schemeClr>
                </a:solidFill>
                <a:latin typeface="Times New Roman" panose="02020603050405020304" pitchFamily="18" charset="0"/>
                <a:cs typeface="Times New Roman" panose="02020603050405020304" pitchFamily="18" charset="0"/>
              </a:rPr>
              <a:t>1629 K Street, NW</a:t>
            </a:r>
          </a:p>
          <a:p>
            <a:pPr algn="ctr">
              <a:defRPr/>
            </a:pPr>
            <a:r>
              <a:rPr lang="en-US" sz="2000" dirty="0">
                <a:solidFill>
                  <a:schemeClr val="bg1">
                    <a:lumMod val="50000"/>
                  </a:schemeClr>
                </a:solidFill>
                <a:latin typeface="Times New Roman" panose="02020603050405020304" pitchFamily="18" charset="0"/>
                <a:cs typeface="Times New Roman" panose="02020603050405020304" pitchFamily="18" charset="0"/>
              </a:rPr>
              <a:t>10</a:t>
            </a:r>
            <a:r>
              <a:rPr lang="en-US" sz="2000" baseline="30000" dirty="0">
                <a:solidFill>
                  <a:schemeClr val="bg1">
                    <a:lumMod val="50000"/>
                  </a:schemeClr>
                </a:solidFill>
                <a:latin typeface="Times New Roman" panose="02020603050405020304" pitchFamily="18" charset="0"/>
                <a:cs typeface="Times New Roman" panose="02020603050405020304" pitchFamily="18" charset="0"/>
              </a:rPr>
              <a:t>th</a:t>
            </a:r>
            <a:r>
              <a:rPr lang="en-US" sz="2000" dirty="0">
                <a:solidFill>
                  <a:schemeClr val="bg1">
                    <a:lumMod val="50000"/>
                  </a:schemeClr>
                </a:solidFill>
                <a:latin typeface="Times New Roman" panose="02020603050405020304" pitchFamily="18" charset="0"/>
                <a:cs typeface="Times New Roman" panose="02020603050405020304" pitchFamily="18" charset="0"/>
              </a:rPr>
              <a:t> Floor</a:t>
            </a:r>
          </a:p>
          <a:p>
            <a:pPr algn="ctr">
              <a:defRPr/>
            </a:pPr>
            <a:r>
              <a:rPr lang="en-US" sz="2000" dirty="0">
                <a:solidFill>
                  <a:schemeClr val="bg1">
                    <a:lumMod val="50000"/>
                  </a:schemeClr>
                </a:solidFill>
                <a:latin typeface="Times New Roman" panose="02020603050405020304" pitchFamily="18" charset="0"/>
                <a:cs typeface="Times New Roman" panose="02020603050405020304" pitchFamily="18" charset="0"/>
              </a:rPr>
              <a:t>Washington, DC 20006</a:t>
            </a:r>
          </a:p>
          <a:p>
            <a:pPr algn="ctr">
              <a:defRPr/>
            </a:pPr>
            <a:r>
              <a:rPr lang="en-US" sz="2000" dirty="0">
                <a:solidFill>
                  <a:schemeClr val="bg1">
                    <a:lumMod val="50000"/>
                  </a:schemeClr>
                </a:solidFill>
                <a:latin typeface="Times New Roman" panose="02020603050405020304" pitchFamily="18" charset="0"/>
                <a:cs typeface="Times New Roman" panose="02020603050405020304" pitchFamily="18" charset="0"/>
                <a:hlinkClick r:id="rId4"/>
              </a:rPr>
              <a:t>www.civilrights.org</a:t>
            </a:r>
            <a:endParaRPr lang="en-US" sz="20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717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0" y="1371990"/>
            <a:ext cx="9144000" cy="584775"/>
          </a:xfrm>
          <a:prstGeom prst="rect">
            <a:avLst/>
          </a:prstGeom>
          <a:solidFill>
            <a:schemeClr val="accent1"/>
          </a:solid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The  Voting Rights Act of 1965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6096000"/>
            <a:ext cx="9144000" cy="40011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i="1" dirty="0" smtClean="0">
                <a:latin typeface="Times New Roman" panose="02020603050405020304" pitchFamily="18" charset="0"/>
                <a:cs typeface="Times New Roman" panose="02020603050405020304" pitchFamily="18" charset="0"/>
              </a:rPr>
              <a:t>The </a:t>
            </a:r>
            <a:r>
              <a:rPr lang="en-US" sz="2000" b="1" i="1" dirty="0">
                <a:latin typeface="Times New Roman" panose="02020603050405020304" pitchFamily="18" charset="0"/>
                <a:cs typeface="Times New Roman" panose="02020603050405020304" pitchFamily="18" charset="0"/>
              </a:rPr>
              <a:t>right to vote should not be denied on account of race or </a:t>
            </a:r>
            <a:r>
              <a:rPr lang="en-US" sz="2000" b="1" i="1" dirty="0" smtClean="0">
                <a:latin typeface="Times New Roman" panose="02020603050405020304" pitchFamily="18" charset="0"/>
                <a:cs typeface="Times New Roman" panose="02020603050405020304" pitchFamily="18" charset="0"/>
              </a:rPr>
              <a:t>color.</a:t>
            </a:r>
            <a:endParaRPr lang="en-US" sz="2000" b="1" i="1" dirty="0">
              <a:latin typeface="Times New Roman" panose="02020603050405020304" pitchFamily="18" charset="0"/>
              <a:cs typeface="Times New Roman" panose="02020603050405020304" pitchFamily="18" charset="0"/>
            </a:endParaRPr>
          </a:p>
        </p:txBody>
      </p:sp>
      <p:pic>
        <p:nvPicPr>
          <p:cNvPr id="1026" name="Picture 2" descr="http://crosscut.com/media/story_image/4265614821_cd96feaf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286000"/>
            <a:ext cx="4762500" cy="3200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5486400"/>
            <a:ext cx="1485900" cy="246221"/>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Photo: U.S. National Archives.</a:t>
            </a:r>
            <a:r>
              <a:rPr lang="en-US" sz="1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4229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0" y="1371990"/>
            <a:ext cx="9144000" cy="584775"/>
          </a:xfrm>
          <a:prstGeom prst="rect">
            <a:avLst/>
          </a:prstGeom>
          <a:solidFill>
            <a:schemeClr val="accent1"/>
          </a:solid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Some of the Key Provisions of the VRA</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57200" y="2438400"/>
            <a:ext cx="7924800" cy="3539430"/>
          </a:xfrm>
          <a:prstGeom prst="rect">
            <a:avLst/>
          </a:prstGeom>
          <a:noFill/>
        </p:spPr>
        <p:txBody>
          <a:bodyPr wrap="square" rtlCol="0">
            <a:spAutoFit/>
          </a:bodyPr>
          <a:lstStyle/>
          <a:p>
            <a:pPr marL="457200" lvl="0" indent="-457200" fontAlgn="base">
              <a:buFont typeface="Wingdings" panose="05000000000000000000" pitchFamily="2" charset="2"/>
              <a:buChar char="ü"/>
            </a:pPr>
            <a:r>
              <a:rPr lang="en-US" sz="3200" b="1" dirty="0">
                <a:latin typeface="Times New Roman" panose="02020603050405020304" pitchFamily="18" charset="0"/>
                <a:cs typeface="Times New Roman" panose="02020603050405020304" pitchFamily="18" charset="0"/>
              </a:rPr>
              <a:t>Enforced the 15th </a:t>
            </a:r>
            <a:r>
              <a:rPr lang="en-US" sz="3200" b="1" dirty="0" smtClean="0">
                <a:latin typeface="Times New Roman" panose="02020603050405020304" pitchFamily="18" charset="0"/>
                <a:cs typeface="Times New Roman" panose="02020603050405020304" pitchFamily="18" charset="0"/>
              </a:rPr>
              <a:t>Amendment</a:t>
            </a:r>
          </a:p>
          <a:p>
            <a:pPr marL="457200" lvl="0" indent="-457200" fontAlgn="base">
              <a:buFont typeface="Wingdings" panose="05000000000000000000" pitchFamily="2" charset="2"/>
              <a:buChar char="ü"/>
            </a:pPr>
            <a:endParaRPr lang="en-US" sz="3200" dirty="0">
              <a:latin typeface="Times New Roman" panose="02020603050405020304" pitchFamily="18" charset="0"/>
              <a:cs typeface="Times New Roman" panose="02020603050405020304" pitchFamily="18" charset="0"/>
            </a:endParaRPr>
          </a:p>
          <a:p>
            <a:pPr marL="457200" lvl="0" indent="-457200" fontAlgn="base">
              <a:buFont typeface="Wingdings" panose="05000000000000000000" pitchFamily="2" charset="2"/>
              <a:buChar char="ü"/>
            </a:pPr>
            <a:r>
              <a:rPr lang="en-US" sz="3200" b="1" dirty="0">
                <a:latin typeface="Times New Roman" panose="02020603050405020304" pitchFamily="18" charset="0"/>
                <a:cs typeface="Times New Roman" panose="02020603050405020304" pitchFamily="18" charset="0"/>
              </a:rPr>
              <a:t>Prohibited literacy tests </a:t>
            </a:r>
            <a:r>
              <a:rPr lang="en-US" sz="3200" b="1" dirty="0" smtClean="0">
                <a:latin typeface="Times New Roman" panose="02020603050405020304" pitchFamily="18" charset="0"/>
                <a:cs typeface="Times New Roman" panose="02020603050405020304" pitchFamily="18" charset="0"/>
              </a:rPr>
              <a:t>nationwide</a:t>
            </a:r>
          </a:p>
          <a:p>
            <a:pPr marL="457200" lvl="0" indent="-457200" fontAlgn="base">
              <a:buFont typeface="Wingdings" panose="05000000000000000000" pitchFamily="2" charset="2"/>
              <a:buChar char="ü"/>
            </a:pPr>
            <a:endParaRPr lang="en-US" sz="3200" dirty="0">
              <a:latin typeface="Times New Roman" panose="02020603050405020304" pitchFamily="18" charset="0"/>
              <a:cs typeface="Times New Roman" panose="02020603050405020304" pitchFamily="18" charset="0"/>
            </a:endParaRPr>
          </a:p>
          <a:p>
            <a:pPr marL="457200" lvl="0" indent="-457200" fontAlgn="base">
              <a:buFont typeface="Wingdings" panose="05000000000000000000" pitchFamily="2" charset="2"/>
              <a:buChar char="ü"/>
            </a:pPr>
            <a:r>
              <a:rPr lang="en-US" sz="3200" b="1" dirty="0">
                <a:latin typeface="Times New Roman" panose="02020603050405020304" pitchFamily="18" charset="0"/>
                <a:cs typeface="Times New Roman" panose="02020603050405020304" pitchFamily="18" charset="0"/>
              </a:rPr>
              <a:t>Required federal </a:t>
            </a:r>
            <a:r>
              <a:rPr lang="en-US" sz="3200" b="1" dirty="0" smtClean="0">
                <a:latin typeface="Times New Roman" panose="02020603050405020304" pitchFamily="18" charset="0"/>
                <a:cs typeface="Times New Roman" panose="02020603050405020304" pitchFamily="18" charset="0"/>
              </a:rPr>
              <a:t>“preclearance” </a:t>
            </a:r>
            <a:r>
              <a:rPr lang="en-US" sz="3200" b="1" dirty="0">
                <a:latin typeface="Times New Roman" panose="02020603050405020304" pitchFamily="18" charset="0"/>
                <a:cs typeface="Times New Roman" panose="02020603050405020304" pitchFamily="18" charset="0"/>
              </a:rPr>
              <a:t>of changes to voting laws or practices in certain jurisdictions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1431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i.cbsi.com/cnwk.1d/i/tim2/2013/06/25/Covered-Jurisdictions_map_v03_1.jpg"/>
          <p:cNvPicPr>
            <a:picLocks noChangeAspect="1" noChangeArrowheads="1"/>
          </p:cNvPicPr>
          <p:nvPr/>
        </p:nvPicPr>
        <p:blipFill rotWithShape="1">
          <a:blip r:embed="rId3">
            <a:extLst>
              <a:ext uri="{28A0092B-C50C-407E-A947-70E740481C1C}">
                <a14:useLocalDpi xmlns:a14="http://schemas.microsoft.com/office/drawing/2010/main" val="0"/>
              </a:ext>
            </a:extLst>
          </a:blip>
          <a:srcRect b="4478"/>
          <a:stretch/>
        </p:blipFill>
        <p:spPr bwMode="auto">
          <a:xfrm>
            <a:off x="762000" y="1143000"/>
            <a:ext cx="7724038" cy="53035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p:nvPr/>
        </p:nvPicPr>
        <p:blipFill rotWithShape="1">
          <a:blip r:embed="rId4"/>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1844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971800"/>
            <a:ext cx="4614728"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1371990"/>
            <a:ext cx="9144000" cy="1569660"/>
          </a:xfrm>
          <a:prstGeom prst="rect">
            <a:avLst/>
          </a:prstGeom>
          <a:solidFill>
            <a:schemeClr val="accent1"/>
          </a:solidFill>
        </p:spPr>
        <p:txBody>
          <a:bodyPr wrap="square" rtlCol="0">
            <a:spAutoFit/>
          </a:bodyPr>
          <a:lstStyle/>
          <a:p>
            <a:pPr algn="ctr"/>
            <a:endParaRPr lang="en-US" sz="3200" b="1" dirty="0" smtClean="0">
              <a:solidFill>
                <a:schemeClr val="bg1"/>
              </a:solidFill>
              <a:latin typeface="Times New Roman" panose="02020603050405020304" pitchFamily="18" charset="0"/>
              <a:cs typeface="Times New Roman" panose="02020603050405020304" pitchFamily="18" charset="0"/>
            </a:endParaRPr>
          </a:p>
          <a:p>
            <a:pPr algn="ctr"/>
            <a:r>
              <a:rPr lang="en-US" sz="3200" b="1" dirty="0" smtClean="0">
                <a:solidFill>
                  <a:schemeClr val="bg1"/>
                </a:solidFill>
                <a:latin typeface="Times New Roman" panose="02020603050405020304" pitchFamily="18" charset="0"/>
                <a:cs typeface="Times New Roman" panose="02020603050405020304" pitchFamily="18" charset="0"/>
              </a:rPr>
              <a:t>What </a:t>
            </a:r>
            <a:r>
              <a:rPr lang="en-US" sz="3200" b="1" dirty="0">
                <a:solidFill>
                  <a:schemeClr val="bg1"/>
                </a:solidFill>
                <a:latin typeface="Times New Roman" panose="02020603050405020304" pitchFamily="18" charset="0"/>
                <a:cs typeface="Times New Roman" panose="02020603050405020304" pitchFamily="18" charset="0"/>
              </a:rPr>
              <a:t>happened with </a:t>
            </a:r>
            <a:r>
              <a:rPr lang="en-US" sz="3200" b="1" i="1" dirty="0">
                <a:solidFill>
                  <a:schemeClr val="bg1"/>
                </a:solidFill>
                <a:latin typeface="Times New Roman" panose="02020603050405020304" pitchFamily="18" charset="0"/>
                <a:cs typeface="Times New Roman" panose="02020603050405020304" pitchFamily="18" charset="0"/>
              </a:rPr>
              <a:t>Shelby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i="1" dirty="0">
                <a:solidFill>
                  <a:schemeClr val="bg1"/>
                </a:solidFill>
                <a:latin typeface="Times New Roman" panose="02020603050405020304" pitchFamily="18" charset="0"/>
                <a:cs typeface="Times New Roman" panose="02020603050405020304" pitchFamily="18" charset="0"/>
              </a:rPr>
              <a:t>County v. Holder</a:t>
            </a:r>
            <a:r>
              <a:rPr lang="en-US" sz="3200" b="1" dirty="0">
                <a:solidFill>
                  <a:schemeClr val="bg1"/>
                </a:solidFill>
                <a:latin typeface="Times New Roman" panose="02020603050405020304" pitchFamily="18" charset="0"/>
                <a:cs typeface="Times New Roman" panose="02020603050405020304" pitchFamily="18" charset="0"/>
              </a:rPr>
              <a:t>? </a:t>
            </a:r>
          </a:p>
          <a:p>
            <a:pPr algn="ct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410200" y="6263640"/>
            <a:ext cx="1371600" cy="215444"/>
          </a:xfrm>
          <a:prstGeom prst="rect">
            <a:avLst/>
          </a:prstGeom>
          <a:noFill/>
        </p:spPr>
        <p:txBody>
          <a:bodyPr wrap="square" rtlCol="0">
            <a:spAutoFit/>
          </a:bodyPr>
          <a:lstStyle/>
          <a:p>
            <a:r>
              <a:rPr lang="en-US" sz="800" dirty="0" smtClean="0">
                <a:latin typeface="Times New Roman" panose="02020603050405020304" pitchFamily="18" charset="0"/>
                <a:cs typeface="Times New Roman" panose="02020603050405020304" pitchFamily="18" charset="0"/>
              </a:rPr>
              <a:t>Photo: www.niemanlab.org</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80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0" y="1371990"/>
            <a:ext cx="9144000" cy="584775"/>
          </a:xfrm>
          <a:prstGeom prst="rect">
            <a:avLst/>
          </a:prstGeom>
          <a:solidFill>
            <a:schemeClr val="accent1"/>
          </a:solid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Explanation of </a:t>
            </a:r>
            <a:r>
              <a:rPr lang="en-US" sz="3200" b="1" i="1" dirty="0" smtClean="0">
                <a:solidFill>
                  <a:schemeClr val="bg1"/>
                </a:solidFill>
                <a:latin typeface="Times New Roman" panose="02020603050405020304" pitchFamily="18" charset="0"/>
                <a:cs typeface="Times New Roman" panose="02020603050405020304" pitchFamily="18" charset="0"/>
              </a:rPr>
              <a:t>Shelby County v. Holder </a:t>
            </a:r>
            <a:endParaRPr lang="en-US" sz="3200" b="1" i="1" dirty="0">
              <a:solidFill>
                <a:schemeClr val="bg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457200" y="2057399"/>
            <a:ext cx="3124200" cy="3779521"/>
          </a:xfrm>
          <a:prstGeom prst="round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en-US" sz="2000" b="1" dirty="0" smtClean="0">
                <a:latin typeface="Times New Roman" panose="02020603050405020304" pitchFamily="18" charset="0"/>
                <a:cs typeface="Times New Roman" panose="02020603050405020304" pitchFamily="18" charset="0"/>
              </a:rPr>
              <a:t>On June 25, 2013, in a 5-4 decision, the Court struck down Section 4(b) of the VRA,</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which contains the </a:t>
            </a:r>
            <a:r>
              <a:rPr lang="en-US" sz="2000" b="1" u="sng" dirty="0">
                <a:latin typeface="Times New Roman" panose="02020603050405020304" pitchFamily="18" charset="0"/>
                <a:cs typeface="Times New Roman" panose="02020603050405020304" pitchFamily="18" charset="0"/>
              </a:rPr>
              <a:t>formula</a:t>
            </a:r>
            <a:r>
              <a:rPr lang="en-US" sz="2000" b="1" dirty="0">
                <a:latin typeface="Times New Roman" panose="02020603050405020304" pitchFamily="18" charset="0"/>
                <a:cs typeface="Times New Roman" panose="02020603050405020304" pitchFamily="18" charset="0"/>
              </a:rPr>
              <a:t> for determining which jurisdictions will be subject to the </a:t>
            </a:r>
            <a:r>
              <a:rPr lang="en-US" sz="2000" b="1" dirty="0" smtClean="0">
                <a:latin typeface="Times New Roman" panose="02020603050405020304" pitchFamily="18" charset="0"/>
                <a:cs typeface="Times New Roman" panose="02020603050405020304" pitchFamily="18" charset="0"/>
              </a:rPr>
              <a:t>preclearance. </a:t>
            </a:r>
            <a:endParaRPr lang="en-US" sz="2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1771" y="6160938"/>
            <a:ext cx="9144000" cy="40011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i="1" dirty="0" smtClean="0">
                <a:latin typeface="Times New Roman" panose="02020603050405020304" pitchFamily="18" charset="0"/>
                <a:cs typeface="Times New Roman" panose="02020603050405020304" pitchFamily="18" charset="0"/>
              </a:rPr>
              <a:t>The Court invited </a:t>
            </a:r>
            <a:r>
              <a:rPr lang="en-US" sz="2000" b="1" i="1" dirty="0">
                <a:latin typeface="Times New Roman" panose="02020603050405020304" pitchFamily="18" charset="0"/>
                <a:cs typeface="Times New Roman" panose="02020603050405020304" pitchFamily="18" charset="0"/>
              </a:rPr>
              <a:t>Congress to act by updating the coverage provision</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532914" y="5455920"/>
            <a:ext cx="1377043" cy="215444"/>
          </a:xfrm>
          <a:prstGeom prst="rect">
            <a:avLst/>
          </a:prstGeom>
          <a:noFill/>
        </p:spPr>
        <p:txBody>
          <a:bodyPr wrap="square" rtlCol="0">
            <a:spAutoFit/>
          </a:bodyPr>
          <a:lstStyle/>
          <a:p>
            <a:r>
              <a:rPr lang="en-US" sz="800" dirty="0" smtClean="0">
                <a:latin typeface="Times New Roman" panose="02020603050405020304" pitchFamily="18" charset="0"/>
                <a:cs typeface="Times New Roman" panose="02020603050405020304" pitchFamily="18" charset="0"/>
              </a:rPr>
              <a:t>Photo: www.civilrights.org</a:t>
            </a:r>
            <a:endParaRPr lang="en-US" sz="800" dirty="0">
              <a:latin typeface="Times New Roman" panose="02020603050405020304" pitchFamily="18" charset="0"/>
              <a:cs typeface="Times New Roman" panose="02020603050405020304" pitchFamily="18" charset="0"/>
            </a:endParaRPr>
          </a:p>
        </p:txBody>
      </p:sp>
      <p:pic>
        <p:nvPicPr>
          <p:cNvPr id="2050" name="Picture 2" descr="http://www.seiu.org/8513875116_77f367e3a7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682" y="2438400"/>
            <a:ext cx="4794961"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872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0" y="1371990"/>
            <a:ext cx="9144000" cy="553998"/>
          </a:xfrm>
          <a:prstGeom prst="rect">
            <a:avLst/>
          </a:prstGeom>
          <a:solidFill>
            <a:schemeClr val="accent1"/>
          </a:solidFill>
        </p:spPr>
        <p:txBody>
          <a:bodyPr wrap="square" rtlCol="0">
            <a:spAutoFit/>
          </a:bodyPr>
          <a:lstStyle/>
          <a:p>
            <a:pPr algn="ctr"/>
            <a:r>
              <a:rPr lang="en-US" sz="3000" b="1" dirty="0" smtClean="0">
                <a:solidFill>
                  <a:schemeClr val="bg1"/>
                </a:solidFill>
                <a:latin typeface="Times New Roman" panose="02020603050405020304" pitchFamily="18" charset="0"/>
                <a:cs typeface="Times New Roman" panose="02020603050405020304" pitchFamily="18" charset="0"/>
              </a:rPr>
              <a:t>Justice Ginsburg’s Opinion</a:t>
            </a:r>
            <a:endParaRPr lang="en-US" sz="30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1771" y="6192474"/>
            <a:ext cx="9144000" cy="40011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i="1" dirty="0" smtClean="0">
                <a:latin typeface="Times New Roman" panose="02020603050405020304" pitchFamily="18" charset="0"/>
                <a:cs typeface="Times New Roman" panose="02020603050405020304" pitchFamily="18" charset="0"/>
                <a:hlinkClick r:id="rId4"/>
              </a:rPr>
              <a:t>Justice Ruth Bader Ginsburg</a:t>
            </a:r>
            <a:r>
              <a:rPr lang="en-US" sz="2000" b="1" i="1"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wrote the dissenting opinion</a:t>
            </a:r>
            <a:r>
              <a:rPr lang="en-US" b="1" dirty="0" smtClean="0"/>
              <a:t>.</a:t>
            </a:r>
            <a:r>
              <a:rPr lang="en-US" dirty="0" smtClean="0">
                <a:latin typeface="Univers LT Std 45 Light"/>
              </a:rPr>
              <a:t>  </a:t>
            </a:r>
            <a:endParaRPr lang="en-US" b="1" i="1" dirty="0">
              <a:latin typeface="Times New Roman" panose="02020603050405020304" pitchFamily="18" charset="0"/>
              <a:cs typeface="Times New Roman" panose="02020603050405020304" pitchFamily="18" charset="0"/>
            </a:endParaRPr>
          </a:p>
        </p:txBody>
      </p:sp>
      <p:pic>
        <p:nvPicPr>
          <p:cNvPr id="9" name="Content Placeholder 3">
            <a:hlinkClick r:id="rId5"/>
          </p:cNvPr>
          <p:cNvPicPr>
            <a:picLocks/>
          </p:cNvPicPr>
          <p:nvPr/>
        </p:nvPicPr>
        <p:blipFill>
          <a:blip r:embed="rId6">
            <a:extLst>
              <a:ext uri="{28A0092B-C50C-407E-A947-70E740481C1C}">
                <a14:useLocalDpi xmlns:a14="http://schemas.microsoft.com/office/drawing/2010/main" val="0"/>
              </a:ext>
            </a:extLst>
          </a:blip>
          <a:stretch>
            <a:fillRect/>
          </a:stretch>
        </p:blipFill>
        <p:spPr bwMode="auto">
          <a:xfrm>
            <a:off x="5410200" y="2057400"/>
            <a:ext cx="347472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381000" y="2514600"/>
            <a:ext cx="4800600" cy="2743200"/>
          </a:xfrm>
          <a:prstGeom prst="roundRect">
            <a:avLst/>
          </a:prstGeom>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en-US" sz="2000" b="1" dirty="0" smtClean="0">
                <a:latin typeface="Times New Roman" panose="02020603050405020304" pitchFamily="18" charset="0"/>
                <a:cs typeface="Times New Roman" panose="02020603050405020304" pitchFamily="18" charset="0"/>
              </a:rPr>
              <a:t>During oral arguments, Ginsburg </a:t>
            </a:r>
            <a:r>
              <a:rPr lang="en-US" sz="2000" b="1" dirty="0">
                <a:latin typeface="Times New Roman" panose="02020603050405020304" pitchFamily="18" charset="0"/>
                <a:cs typeface="Times New Roman" panose="02020603050405020304" pitchFamily="18" charset="0"/>
              </a:rPr>
              <a:t>argued that under the </a:t>
            </a:r>
            <a:r>
              <a:rPr lang="en-US" sz="2000" b="1" dirty="0" smtClean="0">
                <a:latin typeface="Times New Roman" panose="02020603050405020304" pitchFamily="18" charset="0"/>
                <a:cs typeface="Times New Roman" panose="02020603050405020304" pitchFamily="18" charset="0"/>
              </a:rPr>
              <a:t>15</a:t>
            </a:r>
            <a:r>
              <a:rPr lang="en-US" sz="2000" b="1" baseline="30000" dirty="0" smtClean="0">
                <a:latin typeface="Times New Roman" panose="02020603050405020304" pitchFamily="18" charset="0"/>
                <a:cs typeface="Times New Roman" panose="02020603050405020304" pitchFamily="18" charset="0"/>
              </a:rPr>
              <a:t>th</a:t>
            </a:r>
            <a:r>
              <a:rPr lang="en-US" sz="2000" b="1" dirty="0" smtClean="0">
                <a:latin typeface="Times New Roman" panose="02020603050405020304" pitchFamily="18" charset="0"/>
                <a:cs typeface="Times New Roman" panose="02020603050405020304" pitchFamily="18" charset="0"/>
              </a:rPr>
              <a:t> Amendment</a:t>
            </a:r>
            <a:r>
              <a:rPr lang="en-US" sz="2000" b="1" dirty="0">
                <a:latin typeface="Times New Roman" panose="02020603050405020304" pitchFamily="18" charset="0"/>
                <a:cs typeface="Times New Roman" panose="02020603050405020304" pitchFamily="18" charset="0"/>
              </a:rPr>
              <a:t>, it was Congress' job (</a:t>
            </a:r>
            <a:r>
              <a:rPr lang="en-US" sz="2000" b="1" dirty="0" smtClean="0">
                <a:latin typeface="Times New Roman" panose="02020603050405020304" pitchFamily="18" charset="0"/>
                <a:cs typeface="Times New Roman" panose="02020603050405020304" pitchFamily="18" charset="0"/>
              </a:rPr>
              <a:t>not </a:t>
            </a:r>
            <a:r>
              <a:rPr lang="en-US" sz="2000" b="1" dirty="0">
                <a:latin typeface="Times New Roman" panose="02020603050405020304" pitchFamily="18" charset="0"/>
                <a:cs typeface="Times New Roman" panose="02020603050405020304" pitchFamily="18" charset="0"/>
              </a:rPr>
              <a:t>the </a:t>
            </a:r>
            <a:r>
              <a:rPr lang="en-US" sz="2000" b="1" dirty="0" smtClean="0">
                <a:latin typeface="Times New Roman" panose="02020603050405020304" pitchFamily="18" charset="0"/>
                <a:cs typeface="Times New Roman" panose="02020603050405020304" pitchFamily="18" charset="0"/>
              </a:rPr>
              <a:t>Court's) to </a:t>
            </a:r>
            <a:r>
              <a:rPr lang="en-US" sz="2000" b="1" dirty="0">
                <a:latin typeface="Times New Roman" panose="02020603050405020304" pitchFamily="18" charset="0"/>
                <a:cs typeface="Times New Roman" panose="02020603050405020304" pitchFamily="18" charset="0"/>
              </a:rPr>
              <a:t>decide when Section 5 of the Voting Rights Act is no longer justifiable.</a:t>
            </a:r>
          </a:p>
        </p:txBody>
      </p:sp>
      <p:sp>
        <p:nvSpPr>
          <p:cNvPr id="2" name="TextBox 1"/>
          <p:cNvSpPr txBox="1"/>
          <p:nvPr/>
        </p:nvSpPr>
        <p:spPr>
          <a:xfrm>
            <a:off x="7437120" y="5715000"/>
            <a:ext cx="1600200" cy="215444"/>
          </a:xfrm>
          <a:prstGeom prst="rect">
            <a:avLst/>
          </a:prstGeom>
          <a:noFill/>
        </p:spPr>
        <p:txBody>
          <a:bodyPr wrap="square" rtlCol="0">
            <a:spAutoFit/>
          </a:bodyPr>
          <a:lstStyle/>
          <a:p>
            <a:r>
              <a:rPr lang="en-US" sz="800" dirty="0" smtClean="0">
                <a:latin typeface="Times New Roman" panose="02020603050405020304" pitchFamily="18" charset="0"/>
                <a:cs typeface="Times New Roman" panose="02020603050405020304" pitchFamily="18" charset="0"/>
              </a:rPr>
              <a:t>Photo: www.brennancenter.org</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20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71990"/>
            <a:ext cx="9144000" cy="1077218"/>
          </a:xfrm>
          <a:prstGeom prst="rect">
            <a:avLst/>
          </a:prstGeom>
          <a:solidFill>
            <a:schemeClr val="accent1"/>
          </a:solid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What does the </a:t>
            </a:r>
            <a:r>
              <a:rPr lang="en-US" sz="3200" b="1" i="1" dirty="0">
                <a:solidFill>
                  <a:schemeClr val="bg1"/>
                </a:solidFill>
                <a:latin typeface="Times New Roman" panose="02020603050405020304" pitchFamily="18" charset="0"/>
                <a:cs typeface="Times New Roman" panose="02020603050405020304" pitchFamily="18" charset="0"/>
              </a:rPr>
              <a:t>Shelby </a:t>
            </a:r>
            <a:r>
              <a:rPr lang="en-US" sz="3200" b="1" dirty="0" smtClean="0">
                <a:solidFill>
                  <a:schemeClr val="bg1"/>
                </a:solidFill>
                <a:latin typeface="Times New Roman" panose="02020603050405020304" pitchFamily="18" charset="0"/>
                <a:cs typeface="Times New Roman" panose="02020603050405020304" pitchFamily="18" charset="0"/>
              </a:rPr>
              <a:t>decision mean </a:t>
            </a:r>
          </a:p>
          <a:p>
            <a:pPr algn="ctr"/>
            <a:r>
              <a:rPr lang="en-US" sz="3200" b="1" dirty="0" smtClean="0">
                <a:solidFill>
                  <a:schemeClr val="bg1"/>
                </a:solidFill>
                <a:latin typeface="Times New Roman" panose="02020603050405020304" pitchFamily="18" charset="0"/>
                <a:cs typeface="Times New Roman" panose="02020603050405020304" pitchFamily="18" charset="0"/>
              </a:rPr>
              <a:t>in real time?</a:t>
            </a:r>
            <a:endParaRPr lang="en-US" sz="3200" b="1" i="1"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p:nvPr/>
        </p:nvPicPr>
        <p:blipFill rotWithShape="1">
          <a:blip r:embed="rId3"/>
          <a:srcRect l="35257" t="20930" r="18750" b="75313"/>
          <a:stretch/>
        </p:blipFill>
        <p:spPr bwMode="auto">
          <a:xfrm>
            <a:off x="0" y="6649811"/>
            <a:ext cx="9144000" cy="133350"/>
          </a:xfrm>
          <a:prstGeom prst="rect">
            <a:avLst/>
          </a:prstGeom>
          <a:ln>
            <a:noFill/>
          </a:ln>
          <a:extLst>
            <a:ext uri="{53640926-AAD7-44D8-BBD7-CCE9431645EC}">
              <a14:shadowObscured xmlns:a14="http://schemas.microsoft.com/office/drawing/2010/main"/>
            </a:ext>
          </a:extLst>
        </p:spPr>
      </p:pic>
      <p:pic>
        <p:nvPicPr>
          <p:cNvPr id="2050" name="Picture 2" descr="https://s3.amazonaws.com/s3.colorofchange.org/images/infographic-2013_07_02_2.png"/>
          <p:cNvPicPr>
            <a:picLocks noChangeAspect="1" noChangeArrowheads="1"/>
          </p:cNvPicPr>
          <p:nvPr/>
        </p:nvPicPr>
        <p:blipFill rotWithShape="1">
          <a:blip r:embed="rId4">
            <a:extLst>
              <a:ext uri="{28A0092B-C50C-407E-A947-70E740481C1C}">
                <a14:useLocalDpi xmlns:a14="http://schemas.microsoft.com/office/drawing/2010/main" val="0"/>
              </a:ext>
            </a:extLst>
          </a:blip>
          <a:srcRect r="5158" b="28398"/>
          <a:stretch/>
        </p:blipFill>
        <p:spPr bwMode="auto">
          <a:xfrm>
            <a:off x="1447800" y="2526621"/>
            <a:ext cx="6568364"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81800" y="6216878"/>
            <a:ext cx="1371600" cy="215444"/>
          </a:xfrm>
          <a:prstGeom prst="rect">
            <a:avLst/>
          </a:prstGeom>
          <a:noFill/>
        </p:spPr>
        <p:txBody>
          <a:bodyPr wrap="square" rtlCol="0">
            <a:spAutoFit/>
          </a:bodyPr>
          <a:lstStyle/>
          <a:p>
            <a:r>
              <a:rPr lang="en-US" sz="800" dirty="0" smtClean="0">
                <a:latin typeface="Times New Roman" panose="02020603050405020304" pitchFamily="18" charset="0"/>
                <a:cs typeface="Times New Roman" panose="02020603050405020304" pitchFamily="18" charset="0"/>
              </a:rPr>
              <a:t>Photo: www.freetovote.org</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919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9560</TotalTime>
  <Words>1213</Words>
  <Application>Microsoft Office PowerPoint</Application>
  <PresentationFormat>On-screen Show (4:3)</PresentationFormat>
  <Paragraphs>208</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alighty</dc:creator>
  <cp:lastModifiedBy>Bree Romero</cp:lastModifiedBy>
  <cp:revision>547</cp:revision>
  <cp:lastPrinted>2013-10-25T15:53:59Z</cp:lastPrinted>
  <dcterms:created xsi:type="dcterms:W3CDTF">2012-07-20T14:56:42Z</dcterms:created>
  <dcterms:modified xsi:type="dcterms:W3CDTF">2013-11-26T16:42:47Z</dcterms:modified>
</cp:coreProperties>
</file>